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76" r:id="rId1"/>
  </p:sldMasterIdLst>
  <p:notesMasterIdLst>
    <p:notesMasterId r:id="rId48"/>
  </p:notesMasterIdLst>
  <p:sldIdLst>
    <p:sldId id="256" r:id="rId2"/>
    <p:sldId id="291" r:id="rId3"/>
    <p:sldId id="293" r:id="rId4"/>
    <p:sldId id="338" r:id="rId5"/>
    <p:sldId id="294" r:id="rId6"/>
    <p:sldId id="295" r:id="rId7"/>
    <p:sldId id="339" r:id="rId8"/>
    <p:sldId id="343" r:id="rId9"/>
    <p:sldId id="344" r:id="rId10"/>
    <p:sldId id="305" r:id="rId11"/>
    <p:sldId id="306" r:id="rId12"/>
    <p:sldId id="352" r:id="rId13"/>
    <p:sldId id="303" r:id="rId14"/>
    <p:sldId id="353" r:id="rId15"/>
    <p:sldId id="346" r:id="rId16"/>
    <p:sldId id="355" r:id="rId17"/>
    <p:sldId id="361" r:id="rId18"/>
    <p:sldId id="354" r:id="rId19"/>
    <p:sldId id="365" r:id="rId20"/>
    <p:sldId id="308" r:id="rId21"/>
    <p:sldId id="319" r:id="rId22"/>
    <p:sldId id="309" r:id="rId23"/>
    <p:sldId id="313" r:id="rId24"/>
    <p:sldId id="359" r:id="rId25"/>
    <p:sldId id="316" r:id="rId26"/>
    <p:sldId id="331" r:id="rId27"/>
    <p:sldId id="335" r:id="rId28"/>
    <p:sldId id="336" r:id="rId29"/>
    <p:sldId id="317" r:id="rId30"/>
    <p:sldId id="318" r:id="rId31"/>
    <p:sldId id="320" r:id="rId32"/>
    <p:sldId id="323" r:id="rId33"/>
    <p:sldId id="324" r:id="rId34"/>
    <p:sldId id="325" r:id="rId35"/>
    <p:sldId id="363" r:id="rId36"/>
    <p:sldId id="364" r:id="rId37"/>
    <p:sldId id="360" r:id="rId38"/>
    <p:sldId id="366" r:id="rId39"/>
    <p:sldId id="341" r:id="rId40"/>
    <p:sldId id="347" r:id="rId41"/>
    <p:sldId id="299" r:id="rId42"/>
    <p:sldId id="337" r:id="rId43"/>
    <p:sldId id="327" r:id="rId44"/>
    <p:sldId id="314" r:id="rId45"/>
    <p:sldId id="322" r:id="rId46"/>
    <p:sldId id="367"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Meiryo" panose="020B0604030504040204" pitchFamily="34" charset="-128"/>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0103"/>
    <a:srgbClr val="980102"/>
    <a:srgbClr val="7B0102"/>
    <a:srgbClr val="56000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1A9066-FC20-426C-8B75-4D85B5127812}">
  <a:tblStyle styleId="{541A9066-FC20-426C-8B75-4D85B51278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96327"/>
  </p:normalViewPr>
  <p:slideViewPr>
    <p:cSldViewPr snapToGrid="0">
      <p:cViewPr varScale="1">
        <p:scale>
          <a:sx n="164" d="100"/>
          <a:sy n="164" d="100"/>
        </p:scale>
        <p:origin x="360"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sz="1600" dirty="0"/>
              <a:t>Chronic rejection incidence</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Chronic rejection incidence</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Sheet1!$A$2:$A$5</c:f>
              <c:strCache>
                <c:ptCount val="4"/>
                <c:pt idx="0">
                  <c:v>Lung</c:v>
                </c:pt>
                <c:pt idx="1">
                  <c:v>Heart</c:v>
                </c:pt>
                <c:pt idx="2">
                  <c:v>Kidney</c:v>
                </c:pt>
                <c:pt idx="3">
                  <c:v>Liver</c:v>
                </c:pt>
              </c:strCache>
            </c:strRef>
          </c:cat>
          <c:val>
            <c:numRef>
              <c:f>Sheet1!$B$2:$B$5</c:f>
              <c:numCache>
                <c:formatCode>General</c:formatCode>
                <c:ptCount val="4"/>
                <c:pt idx="0">
                  <c:v>80</c:v>
                </c:pt>
                <c:pt idx="1">
                  <c:v>60</c:v>
                </c:pt>
                <c:pt idx="2">
                  <c:v>50</c:v>
                </c:pt>
                <c:pt idx="3">
                  <c:v>10</c:v>
                </c:pt>
              </c:numCache>
            </c:numRef>
          </c:val>
          <c:extLst>
            <c:ext xmlns:c16="http://schemas.microsoft.com/office/drawing/2014/chart" uri="{C3380CC4-5D6E-409C-BE32-E72D297353CC}">
              <c16:uniqueId val="{00000000-F064-5B41-AFDD-4F8C5164171E}"/>
            </c:ext>
          </c:extLst>
        </c:ser>
        <c:dLbls>
          <c:showLegendKey val="0"/>
          <c:showVal val="0"/>
          <c:showCatName val="0"/>
          <c:showSerName val="0"/>
          <c:showPercent val="0"/>
          <c:showBubbleSize val="0"/>
        </c:dLbls>
        <c:gapWidth val="315"/>
        <c:overlap val="-40"/>
        <c:axId val="318285264"/>
        <c:axId val="318737248"/>
      </c:barChart>
      <c:catAx>
        <c:axId val="31828526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18737248"/>
        <c:crosses val="autoZero"/>
        <c:auto val="1"/>
        <c:lblAlgn val="ctr"/>
        <c:lblOffset val="100"/>
        <c:noMultiLvlLbl val="0"/>
      </c:catAx>
      <c:valAx>
        <c:axId val="31873724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1828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AUCROC</a:t>
            </a:r>
            <a:r>
              <a:rPr lang="en-US" baseline="0" dirty="0"/>
              <a:t> vs learning rates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Training</c:v>
                </c:pt>
              </c:strCache>
            </c:strRef>
          </c:tx>
          <c:spPr>
            <a:solidFill>
              <a:schemeClr val="accent1"/>
            </a:solidFill>
            <a:ln>
              <a:noFill/>
            </a:ln>
            <a:effectLst/>
          </c:spPr>
          <c:invertIfNegative val="0"/>
          <c:cat>
            <c:numRef>
              <c:f>Sheet1!$A$2:$A$8</c:f>
              <c:numCache>
                <c:formatCode>General</c:formatCode>
                <c:ptCount val="7"/>
                <c:pt idx="0">
                  <c:v>0.1</c:v>
                </c:pt>
                <c:pt idx="1">
                  <c:v>0.01</c:v>
                </c:pt>
                <c:pt idx="2">
                  <c:v>1E-3</c:v>
                </c:pt>
                <c:pt idx="3">
                  <c:v>1E-4</c:v>
                </c:pt>
                <c:pt idx="4">
                  <c:v>1.0000000000000001E-5</c:v>
                </c:pt>
                <c:pt idx="5">
                  <c:v>9.9999999999999995E-7</c:v>
                </c:pt>
                <c:pt idx="6">
                  <c:v>9.9999999999999995E-8</c:v>
                </c:pt>
              </c:numCache>
            </c:numRef>
          </c:cat>
          <c:val>
            <c:numRef>
              <c:f>Sheet1!$B$2:$B$8</c:f>
              <c:numCache>
                <c:formatCode>General</c:formatCode>
                <c:ptCount val="7"/>
                <c:pt idx="0">
                  <c:v>0.50019999999999998</c:v>
                </c:pt>
                <c:pt idx="1">
                  <c:v>0.5</c:v>
                </c:pt>
                <c:pt idx="2">
                  <c:v>0.48549999999999999</c:v>
                </c:pt>
                <c:pt idx="3">
                  <c:v>0.51470000000000005</c:v>
                </c:pt>
                <c:pt idx="4">
                  <c:v>0.52569999999999995</c:v>
                </c:pt>
                <c:pt idx="5">
                  <c:v>0.52539999999999998</c:v>
                </c:pt>
                <c:pt idx="6">
                  <c:v>0.51359999999999995</c:v>
                </c:pt>
              </c:numCache>
            </c:numRef>
          </c:val>
          <c:extLst>
            <c:ext xmlns:c16="http://schemas.microsoft.com/office/drawing/2014/chart" uri="{C3380CC4-5D6E-409C-BE32-E72D297353CC}">
              <c16:uniqueId val="{00000000-6092-0E49-A179-E9AC3353622D}"/>
            </c:ext>
          </c:extLst>
        </c:ser>
        <c:ser>
          <c:idx val="1"/>
          <c:order val="1"/>
          <c:tx>
            <c:strRef>
              <c:f>Sheet1!$C$1</c:f>
              <c:strCache>
                <c:ptCount val="1"/>
                <c:pt idx="0">
                  <c:v>Validation</c:v>
                </c:pt>
              </c:strCache>
            </c:strRef>
          </c:tx>
          <c:spPr>
            <a:solidFill>
              <a:schemeClr val="accent2"/>
            </a:solidFill>
            <a:ln>
              <a:noFill/>
            </a:ln>
            <a:effectLst/>
          </c:spPr>
          <c:invertIfNegative val="0"/>
          <c:cat>
            <c:numRef>
              <c:f>Sheet1!$A$2:$A$8</c:f>
              <c:numCache>
                <c:formatCode>General</c:formatCode>
                <c:ptCount val="7"/>
                <c:pt idx="0">
                  <c:v>0.1</c:v>
                </c:pt>
                <c:pt idx="1">
                  <c:v>0.01</c:v>
                </c:pt>
                <c:pt idx="2">
                  <c:v>1E-3</c:v>
                </c:pt>
                <c:pt idx="3">
                  <c:v>1E-4</c:v>
                </c:pt>
                <c:pt idx="4">
                  <c:v>1.0000000000000001E-5</c:v>
                </c:pt>
                <c:pt idx="5">
                  <c:v>9.9999999999999995E-7</c:v>
                </c:pt>
                <c:pt idx="6">
                  <c:v>9.9999999999999995E-8</c:v>
                </c:pt>
              </c:numCache>
            </c:numRef>
          </c:cat>
          <c:val>
            <c:numRef>
              <c:f>Sheet1!$C$2:$C$8</c:f>
              <c:numCache>
                <c:formatCode>General</c:formatCode>
                <c:ptCount val="7"/>
                <c:pt idx="0">
                  <c:v>0.5</c:v>
                </c:pt>
                <c:pt idx="1">
                  <c:v>0.5</c:v>
                </c:pt>
                <c:pt idx="2">
                  <c:v>0.49990000000000001</c:v>
                </c:pt>
                <c:pt idx="3">
                  <c:v>0.50449999999999995</c:v>
                </c:pt>
                <c:pt idx="4">
                  <c:v>0.50270000000000004</c:v>
                </c:pt>
                <c:pt idx="5">
                  <c:v>0.50529999999999997</c:v>
                </c:pt>
                <c:pt idx="6">
                  <c:v>0.50680000000000003</c:v>
                </c:pt>
              </c:numCache>
            </c:numRef>
          </c:val>
          <c:extLst>
            <c:ext xmlns:c16="http://schemas.microsoft.com/office/drawing/2014/chart" uri="{C3380CC4-5D6E-409C-BE32-E72D297353CC}">
              <c16:uniqueId val="{00000001-6092-0E49-A179-E9AC3353622D}"/>
            </c:ext>
          </c:extLst>
        </c:ser>
        <c:dLbls>
          <c:showLegendKey val="0"/>
          <c:showVal val="0"/>
          <c:showCatName val="0"/>
          <c:showSerName val="0"/>
          <c:showPercent val="0"/>
          <c:showBubbleSize val="0"/>
        </c:dLbls>
        <c:gapWidth val="219"/>
        <c:overlap val="-27"/>
        <c:axId val="2045042431"/>
        <c:axId val="1908500192"/>
      </c:barChart>
      <c:catAx>
        <c:axId val="2045042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8500192"/>
        <c:crosses val="autoZero"/>
        <c:auto val="1"/>
        <c:lblAlgn val="ctr"/>
        <c:lblOffset val="100"/>
        <c:noMultiLvlLbl val="0"/>
      </c:catAx>
      <c:valAx>
        <c:axId val="1908500192"/>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5042431"/>
        <c:crosses val="autoZero"/>
        <c:crossBetween val="between"/>
      </c:valAx>
      <c:spPr>
        <a:noFill/>
        <a:ln>
          <a:noFill/>
        </a:ln>
        <a:effectLst/>
      </c:spPr>
    </c:plotArea>
    <c:legend>
      <c:legendPos val="b"/>
      <c:layout>
        <c:manualLayout>
          <c:xMode val="edge"/>
          <c:yMode val="edge"/>
          <c:x val="0.38875905004628047"/>
          <c:y val="0.89699697637748932"/>
          <c:w val="0.2434158773631557"/>
          <c:h val="0.1030030236225106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AUCROC</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Training</c:v>
                </c:pt>
              </c:strCache>
            </c:strRef>
          </c:tx>
          <c:spPr>
            <a:solidFill>
              <a:schemeClr val="accent1"/>
            </a:solidFill>
            <a:ln>
              <a:noFill/>
            </a:ln>
            <a:effectLst/>
          </c:spPr>
          <c:invertIfNegative val="0"/>
          <c:cat>
            <c:strRef>
              <c:f>Sheet1!$A$2:$A$4</c:f>
              <c:strCache>
                <c:ptCount val="3"/>
                <c:pt idx="0">
                  <c:v>Dense layer (Enformer based) </c:v>
                </c:pt>
                <c:pt idx="1">
                  <c:v>CNN (sequence motifs)</c:v>
                </c:pt>
                <c:pt idx="2">
                  <c:v>Combined model (Enformer + sequence motifs)</c:v>
                </c:pt>
              </c:strCache>
            </c:strRef>
          </c:cat>
          <c:val>
            <c:numRef>
              <c:f>Sheet1!$B$2:$B$4</c:f>
              <c:numCache>
                <c:formatCode>General</c:formatCode>
                <c:ptCount val="3"/>
                <c:pt idx="0">
                  <c:v>0.51</c:v>
                </c:pt>
                <c:pt idx="1">
                  <c:v>0.52700000000000002</c:v>
                </c:pt>
                <c:pt idx="2">
                  <c:v>0.57399999999999995</c:v>
                </c:pt>
              </c:numCache>
            </c:numRef>
          </c:val>
          <c:extLst>
            <c:ext xmlns:c16="http://schemas.microsoft.com/office/drawing/2014/chart" uri="{C3380CC4-5D6E-409C-BE32-E72D297353CC}">
              <c16:uniqueId val="{00000000-29FB-D049-B098-DB938F4B9E0C}"/>
            </c:ext>
          </c:extLst>
        </c:ser>
        <c:ser>
          <c:idx val="1"/>
          <c:order val="1"/>
          <c:tx>
            <c:strRef>
              <c:f>Sheet1!$C$1</c:f>
              <c:strCache>
                <c:ptCount val="1"/>
                <c:pt idx="0">
                  <c:v>Validation</c:v>
                </c:pt>
              </c:strCache>
            </c:strRef>
          </c:tx>
          <c:spPr>
            <a:solidFill>
              <a:schemeClr val="accent2"/>
            </a:solidFill>
            <a:ln>
              <a:noFill/>
            </a:ln>
            <a:effectLst/>
          </c:spPr>
          <c:invertIfNegative val="0"/>
          <c:cat>
            <c:strRef>
              <c:f>Sheet1!$A$2:$A$4</c:f>
              <c:strCache>
                <c:ptCount val="3"/>
                <c:pt idx="0">
                  <c:v>Dense layer (Enformer based) </c:v>
                </c:pt>
                <c:pt idx="1">
                  <c:v>CNN (sequence motifs)</c:v>
                </c:pt>
                <c:pt idx="2">
                  <c:v>Combined model (Enformer + sequence motifs)</c:v>
                </c:pt>
              </c:strCache>
            </c:strRef>
          </c:cat>
          <c:val>
            <c:numRef>
              <c:f>Sheet1!$C$2:$C$4</c:f>
              <c:numCache>
                <c:formatCode>General</c:formatCode>
                <c:ptCount val="3"/>
                <c:pt idx="0">
                  <c:v>0.5</c:v>
                </c:pt>
                <c:pt idx="1">
                  <c:v>0.52400000000000002</c:v>
                </c:pt>
                <c:pt idx="2">
                  <c:v>0.54200000000000004</c:v>
                </c:pt>
              </c:numCache>
            </c:numRef>
          </c:val>
          <c:extLst>
            <c:ext xmlns:c16="http://schemas.microsoft.com/office/drawing/2014/chart" uri="{C3380CC4-5D6E-409C-BE32-E72D297353CC}">
              <c16:uniqueId val="{00000001-29FB-D049-B098-DB938F4B9E0C}"/>
            </c:ext>
          </c:extLst>
        </c:ser>
        <c:dLbls>
          <c:showLegendKey val="0"/>
          <c:showVal val="0"/>
          <c:showCatName val="0"/>
          <c:showSerName val="0"/>
          <c:showPercent val="0"/>
          <c:showBubbleSize val="0"/>
        </c:dLbls>
        <c:gapWidth val="219"/>
        <c:overlap val="-27"/>
        <c:axId val="1764466688"/>
        <c:axId val="331984"/>
      </c:barChart>
      <c:catAx>
        <c:axId val="1764466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1984"/>
        <c:crosses val="autoZero"/>
        <c:auto val="1"/>
        <c:lblAlgn val="ctr"/>
        <c:lblOffset val="100"/>
        <c:noMultiLvlLbl val="0"/>
      </c:catAx>
      <c:valAx>
        <c:axId val="33198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64466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aseline="0" dirty="0"/>
              <a:t>AUCROC vs cosine curve initial learning rate</a:t>
            </a:r>
          </a:p>
        </c:rich>
      </c:tx>
      <c:layout>
        <c:manualLayout>
          <c:xMode val="edge"/>
          <c:yMode val="edge"/>
          <c:x val="0.1225062277607198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Training</c:v>
                </c:pt>
              </c:strCache>
            </c:strRef>
          </c:tx>
          <c:spPr>
            <a:solidFill>
              <a:schemeClr val="accent1"/>
            </a:solidFill>
            <a:ln>
              <a:noFill/>
            </a:ln>
            <a:effectLst/>
          </c:spPr>
          <c:invertIfNegative val="0"/>
          <c:cat>
            <c:numRef>
              <c:f>Sheet1!$A$2:$A$7</c:f>
              <c:numCache>
                <c:formatCode>General</c:formatCode>
                <c:ptCount val="6"/>
                <c:pt idx="0">
                  <c:v>0.1</c:v>
                </c:pt>
                <c:pt idx="1">
                  <c:v>0.01</c:v>
                </c:pt>
                <c:pt idx="2">
                  <c:v>1E-3</c:v>
                </c:pt>
                <c:pt idx="3">
                  <c:v>1E-4</c:v>
                </c:pt>
                <c:pt idx="4">
                  <c:v>1.0000000000000001E-5</c:v>
                </c:pt>
                <c:pt idx="5">
                  <c:v>9.9999999999999995E-7</c:v>
                </c:pt>
              </c:numCache>
            </c:numRef>
          </c:cat>
          <c:val>
            <c:numRef>
              <c:f>Sheet1!$B$2:$B$7</c:f>
              <c:numCache>
                <c:formatCode>General</c:formatCode>
                <c:ptCount val="6"/>
                <c:pt idx="0">
                  <c:v>0.49780000000000002</c:v>
                </c:pt>
                <c:pt idx="1">
                  <c:v>0.49740000000000001</c:v>
                </c:pt>
                <c:pt idx="2">
                  <c:v>0.50090000000000001</c:v>
                </c:pt>
                <c:pt idx="3">
                  <c:v>0.502</c:v>
                </c:pt>
                <c:pt idx="4">
                  <c:v>0.5</c:v>
                </c:pt>
                <c:pt idx="5">
                  <c:v>0.49890000000000001</c:v>
                </c:pt>
              </c:numCache>
            </c:numRef>
          </c:val>
          <c:extLst>
            <c:ext xmlns:c16="http://schemas.microsoft.com/office/drawing/2014/chart" uri="{C3380CC4-5D6E-409C-BE32-E72D297353CC}">
              <c16:uniqueId val="{00000000-34E0-9348-8911-5760D7ACA961}"/>
            </c:ext>
          </c:extLst>
        </c:ser>
        <c:ser>
          <c:idx val="1"/>
          <c:order val="1"/>
          <c:tx>
            <c:strRef>
              <c:f>Sheet1!$C$1</c:f>
              <c:strCache>
                <c:ptCount val="1"/>
                <c:pt idx="0">
                  <c:v>Validation</c:v>
                </c:pt>
              </c:strCache>
            </c:strRef>
          </c:tx>
          <c:spPr>
            <a:solidFill>
              <a:schemeClr val="accent2"/>
            </a:solidFill>
            <a:ln>
              <a:noFill/>
            </a:ln>
            <a:effectLst/>
          </c:spPr>
          <c:invertIfNegative val="0"/>
          <c:cat>
            <c:numRef>
              <c:f>Sheet1!$A$2:$A$7</c:f>
              <c:numCache>
                <c:formatCode>General</c:formatCode>
                <c:ptCount val="6"/>
                <c:pt idx="0">
                  <c:v>0.1</c:v>
                </c:pt>
                <c:pt idx="1">
                  <c:v>0.01</c:v>
                </c:pt>
                <c:pt idx="2">
                  <c:v>1E-3</c:v>
                </c:pt>
                <c:pt idx="3">
                  <c:v>1E-4</c:v>
                </c:pt>
                <c:pt idx="4">
                  <c:v>1.0000000000000001E-5</c:v>
                </c:pt>
                <c:pt idx="5">
                  <c:v>9.9999999999999995E-7</c:v>
                </c:pt>
              </c:numCache>
            </c:numRef>
          </c:cat>
          <c:val>
            <c:numRef>
              <c:f>Sheet1!$C$2:$C$7</c:f>
              <c:numCache>
                <c:formatCode>General</c:formatCode>
                <c:ptCount val="6"/>
                <c:pt idx="0">
                  <c:v>0.49590000000000001</c:v>
                </c:pt>
                <c:pt idx="1">
                  <c:v>0.49640000000000001</c:v>
                </c:pt>
                <c:pt idx="2">
                  <c:v>0.499</c:v>
                </c:pt>
                <c:pt idx="3">
                  <c:v>0.502</c:v>
                </c:pt>
                <c:pt idx="4">
                  <c:v>0.50160000000000005</c:v>
                </c:pt>
                <c:pt idx="5">
                  <c:v>0.4985</c:v>
                </c:pt>
              </c:numCache>
            </c:numRef>
          </c:val>
          <c:extLst>
            <c:ext xmlns:c16="http://schemas.microsoft.com/office/drawing/2014/chart" uri="{C3380CC4-5D6E-409C-BE32-E72D297353CC}">
              <c16:uniqueId val="{00000001-34E0-9348-8911-5760D7ACA961}"/>
            </c:ext>
          </c:extLst>
        </c:ser>
        <c:dLbls>
          <c:showLegendKey val="0"/>
          <c:showVal val="0"/>
          <c:showCatName val="0"/>
          <c:showSerName val="0"/>
          <c:showPercent val="0"/>
          <c:showBubbleSize val="0"/>
        </c:dLbls>
        <c:gapWidth val="219"/>
        <c:overlap val="-27"/>
        <c:axId val="465778656"/>
        <c:axId val="2118111455"/>
      </c:barChart>
      <c:catAx>
        <c:axId val="46577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8111455"/>
        <c:crosses val="autoZero"/>
        <c:auto val="1"/>
        <c:lblAlgn val="ctr"/>
        <c:lblOffset val="100"/>
        <c:noMultiLvlLbl val="0"/>
      </c:catAx>
      <c:valAx>
        <c:axId val="2118111455"/>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5778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AUC</a:t>
            </a:r>
            <a:r>
              <a:rPr lang="en-US" baseline="0" dirty="0"/>
              <a:t>ROC vs learning rates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Training</c:v>
                </c:pt>
              </c:strCache>
            </c:strRef>
          </c:tx>
          <c:spPr>
            <a:solidFill>
              <a:schemeClr val="accent1"/>
            </a:solidFill>
            <a:ln>
              <a:noFill/>
            </a:ln>
            <a:effectLst/>
          </c:spPr>
          <c:invertIfNegative val="0"/>
          <c:cat>
            <c:numRef>
              <c:f>Sheet1!$A$2:$A$7</c:f>
              <c:numCache>
                <c:formatCode>General</c:formatCode>
                <c:ptCount val="6"/>
                <c:pt idx="0">
                  <c:v>0.1</c:v>
                </c:pt>
                <c:pt idx="1">
                  <c:v>0.01</c:v>
                </c:pt>
                <c:pt idx="2">
                  <c:v>1E-3</c:v>
                </c:pt>
                <c:pt idx="3">
                  <c:v>1E-4</c:v>
                </c:pt>
                <c:pt idx="4">
                  <c:v>1.0000000000000001E-5</c:v>
                </c:pt>
                <c:pt idx="5">
                  <c:v>9.9999999999999995E-7</c:v>
                </c:pt>
              </c:numCache>
            </c:numRef>
          </c:cat>
          <c:val>
            <c:numRef>
              <c:f>Sheet1!$B$2:$B$7</c:f>
              <c:numCache>
                <c:formatCode>General</c:formatCode>
                <c:ptCount val="6"/>
                <c:pt idx="0">
                  <c:v>0.498</c:v>
                </c:pt>
                <c:pt idx="1">
                  <c:v>0.498</c:v>
                </c:pt>
                <c:pt idx="2">
                  <c:v>0.58199999999999996</c:v>
                </c:pt>
                <c:pt idx="3">
                  <c:v>0.65500000000000003</c:v>
                </c:pt>
                <c:pt idx="4">
                  <c:v>0.55200000000000005</c:v>
                </c:pt>
                <c:pt idx="5">
                  <c:v>0.52700000000000002</c:v>
                </c:pt>
              </c:numCache>
            </c:numRef>
          </c:val>
          <c:extLst>
            <c:ext xmlns:c16="http://schemas.microsoft.com/office/drawing/2014/chart" uri="{C3380CC4-5D6E-409C-BE32-E72D297353CC}">
              <c16:uniqueId val="{00000000-E7CA-F243-8D73-9F8E13C6479E}"/>
            </c:ext>
          </c:extLst>
        </c:ser>
        <c:ser>
          <c:idx val="1"/>
          <c:order val="1"/>
          <c:tx>
            <c:strRef>
              <c:f>Sheet1!$C$1</c:f>
              <c:strCache>
                <c:ptCount val="1"/>
                <c:pt idx="0">
                  <c:v>Validation</c:v>
                </c:pt>
              </c:strCache>
            </c:strRef>
          </c:tx>
          <c:spPr>
            <a:solidFill>
              <a:schemeClr val="accent2"/>
            </a:solidFill>
            <a:ln>
              <a:noFill/>
            </a:ln>
            <a:effectLst/>
          </c:spPr>
          <c:invertIfNegative val="0"/>
          <c:cat>
            <c:numRef>
              <c:f>Sheet1!$A$2:$A$7</c:f>
              <c:numCache>
                <c:formatCode>General</c:formatCode>
                <c:ptCount val="6"/>
                <c:pt idx="0">
                  <c:v>0.1</c:v>
                </c:pt>
                <c:pt idx="1">
                  <c:v>0.01</c:v>
                </c:pt>
                <c:pt idx="2">
                  <c:v>1E-3</c:v>
                </c:pt>
                <c:pt idx="3">
                  <c:v>1E-4</c:v>
                </c:pt>
                <c:pt idx="4">
                  <c:v>1.0000000000000001E-5</c:v>
                </c:pt>
                <c:pt idx="5">
                  <c:v>9.9999999999999995E-7</c:v>
                </c:pt>
              </c:numCache>
            </c:numRef>
          </c:cat>
          <c:val>
            <c:numRef>
              <c:f>Sheet1!$C$2:$C$7</c:f>
              <c:numCache>
                <c:formatCode>General</c:formatCode>
                <c:ptCount val="6"/>
                <c:pt idx="0">
                  <c:v>0.5</c:v>
                </c:pt>
                <c:pt idx="1">
                  <c:v>0.5</c:v>
                </c:pt>
                <c:pt idx="2">
                  <c:v>0.52100000000000002</c:v>
                </c:pt>
                <c:pt idx="3">
                  <c:v>0.51400000000000001</c:v>
                </c:pt>
                <c:pt idx="4">
                  <c:v>0.53</c:v>
                </c:pt>
                <c:pt idx="5">
                  <c:v>0.52400000000000002</c:v>
                </c:pt>
              </c:numCache>
            </c:numRef>
          </c:val>
          <c:extLst>
            <c:ext xmlns:c16="http://schemas.microsoft.com/office/drawing/2014/chart" uri="{C3380CC4-5D6E-409C-BE32-E72D297353CC}">
              <c16:uniqueId val="{00000001-E7CA-F243-8D73-9F8E13C6479E}"/>
            </c:ext>
          </c:extLst>
        </c:ser>
        <c:dLbls>
          <c:showLegendKey val="0"/>
          <c:showVal val="0"/>
          <c:showCatName val="0"/>
          <c:showSerName val="0"/>
          <c:showPercent val="0"/>
          <c:showBubbleSize val="0"/>
        </c:dLbls>
        <c:gapWidth val="219"/>
        <c:overlap val="-27"/>
        <c:axId val="1111458176"/>
        <c:axId val="1111136944"/>
      </c:barChart>
      <c:catAx>
        <c:axId val="111145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136944"/>
        <c:crosses val="autoZero"/>
        <c:auto val="1"/>
        <c:lblAlgn val="ctr"/>
        <c:lblOffset val="100"/>
        <c:noMultiLvlLbl val="0"/>
      </c:catAx>
      <c:valAx>
        <c:axId val="11111369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458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28C7EA-95E3-F949-BCE4-FC3E1A2AE522}" type="doc">
      <dgm:prSet loTypeId="urn:microsoft.com/office/officeart/2005/8/layout/arrow6" loCatId="" qsTypeId="urn:microsoft.com/office/officeart/2005/8/quickstyle/simple1" qsCatId="simple" csTypeId="urn:microsoft.com/office/officeart/2005/8/colors/colorful1" csCatId="colorful" phldr="1"/>
      <dgm:spPr/>
      <dgm:t>
        <a:bodyPr/>
        <a:lstStyle/>
        <a:p>
          <a:endParaRPr lang="en-GB"/>
        </a:p>
      </dgm:t>
    </dgm:pt>
    <dgm:pt modelId="{394FF372-CAEF-EC4A-8378-EB971F6C54EE}">
      <dgm:prSet phldrT="[Text]"/>
      <dgm:spPr/>
      <dgm:t>
        <a:bodyPr/>
        <a:lstStyle/>
        <a:p>
          <a:r>
            <a:rPr lang="en-GB" dirty="0"/>
            <a:t>Acute</a:t>
          </a:r>
        </a:p>
      </dgm:t>
    </dgm:pt>
    <dgm:pt modelId="{1726E48B-D42B-534F-8CA4-712EF16887F7}" type="parTrans" cxnId="{CA285ACB-B31C-0F49-AA2B-428290A3A50B}">
      <dgm:prSet/>
      <dgm:spPr/>
      <dgm:t>
        <a:bodyPr/>
        <a:lstStyle/>
        <a:p>
          <a:endParaRPr lang="en-GB"/>
        </a:p>
      </dgm:t>
    </dgm:pt>
    <dgm:pt modelId="{D2CCA5CB-59B4-2F4D-8EA7-10FF70D4BCA2}" type="sibTrans" cxnId="{CA285ACB-B31C-0F49-AA2B-428290A3A50B}">
      <dgm:prSet/>
      <dgm:spPr/>
      <dgm:t>
        <a:bodyPr/>
        <a:lstStyle/>
        <a:p>
          <a:endParaRPr lang="en-GB"/>
        </a:p>
      </dgm:t>
    </dgm:pt>
    <dgm:pt modelId="{07707588-4F46-7744-AA44-531A8B3DC81B}">
      <dgm:prSet phldrT="[Text]"/>
      <dgm:spPr/>
      <dgm:t>
        <a:bodyPr/>
        <a:lstStyle/>
        <a:p>
          <a:r>
            <a:rPr lang="en-GB" dirty="0"/>
            <a:t>Chronic</a:t>
          </a:r>
        </a:p>
      </dgm:t>
    </dgm:pt>
    <dgm:pt modelId="{0499F0CE-2E0D-9D47-A10F-A3E26D5F6672}" type="parTrans" cxnId="{C3649939-7359-2942-8AFA-C6622147D389}">
      <dgm:prSet/>
      <dgm:spPr/>
      <dgm:t>
        <a:bodyPr/>
        <a:lstStyle/>
        <a:p>
          <a:endParaRPr lang="en-GB"/>
        </a:p>
      </dgm:t>
    </dgm:pt>
    <dgm:pt modelId="{95E97951-FCF7-0043-A393-F3552DA25DC9}" type="sibTrans" cxnId="{C3649939-7359-2942-8AFA-C6622147D389}">
      <dgm:prSet/>
      <dgm:spPr/>
      <dgm:t>
        <a:bodyPr/>
        <a:lstStyle/>
        <a:p>
          <a:endParaRPr lang="en-GB"/>
        </a:p>
      </dgm:t>
    </dgm:pt>
    <dgm:pt modelId="{1A94D3D1-BAD6-9448-8605-635E1ADD041C}" type="pres">
      <dgm:prSet presAssocID="{8828C7EA-95E3-F949-BCE4-FC3E1A2AE522}" presName="compositeShape" presStyleCnt="0">
        <dgm:presLayoutVars>
          <dgm:chMax val="2"/>
          <dgm:dir/>
          <dgm:resizeHandles val="exact"/>
        </dgm:presLayoutVars>
      </dgm:prSet>
      <dgm:spPr/>
    </dgm:pt>
    <dgm:pt modelId="{AE6D8987-CADE-8C45-A538-4D00CB5ED22F}" type="pres">
      <dgm:prSet presAssocID="{8828C7EA-95E3-F949-BCE4-FC3E1A2AE522}" presName="ribbon" presStyleLbl="node1" presStyleIdx="0" presStyleCnt="1"/>
      <dgm:spPr/>
    </dgm:pt>
    <dgm:pt modelId="{899D730F-006A-0E47-BAC8-6F7C16EA7A27}" type="pres">
      <dgm:prSet presAssocID="{8828C7EA-95E3-F949-BCE4-FC3E1A2AE522}" presName="leftArrowText" presStyleLbl="node1" presStyleIdx="0" presStyleCnt="1">
        <dgm:presLayoutVars>
          <dgm:chMax val="0"/>
          <dgm:bulletEnabled val="1"/>
        </dgm:presLayoutVars>
      </dgm:prSet>
      <dgm:spPr/>
    </dgm:pt>
    <dgm:pt modelId="{BBC65B19-6E61-F545-88B4-F3BE136BA5B1}" type="pres">
      <dgm:prSet presAssocID="{8828C7EA-95E3-F949-BCE4-FC3E1A2AE522}" presName="rightArrowText" presStyleLbl="node1" presStyleIdx="0" presStyleCnt="1">
        <dgm:presLayoutVars>
          <dgm:chMax val="0"/>
          <dgm:bulletEnabled val="1"/>
        </dgm:presLayoutVars>
      </dgm:prSet>
      <dgm:spPr/>
    </dgm:pt>
  </dgm:ptLst>
  <dgm:cxnLst>
    <dgm:cxn modelId="{C3649939-7359-2942-8AFA-C6622147D389}" srcId="{8828C7EA-95E3-F949-BCE4-FC3E1A2AE522}" destId="{07707588-4F46-7744-AA44-531A8B3DC81B}" srcOrd="1" destOrd="0" parTransId="{0499F0CE-2E0D-9D47-A10F-A3E26D5F6672}" sibTransId="{95E97951-FCF7-0043-A393-F3552DA25DC9}"/>
    <dgm:cxn modelId="{A00A3892-13FB-F146-8C30-546F5FE62C83}" type="presOf" srcId="{394FF372-CAEF-EC4A-8378-EB971F6C54EE}" destId="{899D730F-006A-0E47-BAC8-6F7C16EA7A27}" srcOrd="0" destOrd="0" presId="urn:microsoft.com/office/officeart/2005/8/layout/arrow6"/>
    <dgm:cxn modelId="{C59F6B99-15FF-7648-B6E8-E3C6A0A32DF3}" type="presOf" srcId="{07707588-4F46-7744-AA44-531A8B3DC81B}" destId="{BBC65B19-6E61-F545-88B4-F3BE136BA5B1}" srcOrd="0" destOrd="0" presId="urn:microsoft.com/office/officeart/2005/8/layout/arrow6"/>
    <dgm:cxn modelId="{F99195BB-AECD-8647-9A4B-96A46D2D0A3C}" type="presOf" srcId="{8828C7EA-95E3-F949-BCE4-FC3E1A2AE522}" destId="{1A94D3D1-BAD6-9448-8605-635E1ADD041C}" srcOrd="0" destOrd="0" presId="urn:microsoft.com/office/officeart/2005/8/layout/arrow6"/>
    <dgm:cxn modelId="{CA285ACB-B31C-0F49-AA2B-428290A3A50B}" srcId="{8828C7EA-95E3-F949-BCE4-FC3E1A2AE522}" destId="{394FF372-CAEF-EC4A-8378-EB971F6C54EE}" srcOrd="0" destOrd="0" parTransId="{1726E48B-D42B-534F-8CA4-712EF16887F7}" sibTransId="{D2CCA5CB-59B4-2F4D-8EA7-10FF70D4BCA2}"/>
    <dgm:cxn modelId="{210F8F98-7A40-C84B-92BB-C72F33047DAA}" type="presParOf" srcId="{1A94D3D1-BAD6-9448-8605-635E1ADD041C}" destId="{AE6D8987-CADE-8C45-A538-4D00CB5ED22F}" srcOrd="0" destOrd="0" presId="urn:microsoft.com/office/officeart/2005/8/layout/arrow6"/>
    <dgm:cxn modelId="{79EE42C8-3DEE-FD46-910C-182E2F1D66F7}" type="presParOf" srcId="{1A94D3D1-BAD6-9448-8605-635E1ADD041C}" destId="{899D730F-006A-0E47-BAC8-6F7C16EA7A27}" srcOrd="1" destOrd="0" presId="urn:microsoft.com/office/officeart/2005/8/layout/arrow6"/>
    <dgm:cxn modelId="{5F3FD91D-0416-7E42-B828-52AD8E7C4AFD}" type="presParOf" srcId="{1A94D3D1-BAD6-9448-8605-635E1ADD041C}" destId="{BBC65B19-6E61-F545-88B4-F3BE136BA5B1}"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49AAE-789F-D643-9BAC-5B356828DFBD}" type="doc">
      <dgm:prSet loTypeId="urn:microsoft.com/office/officeart/2005/8/layout/radial2" loCatId="" qsTypeId="urn:microsoft.com/office/officeart/2005/8/quickstyle/3d3" qsCatId="3D" csTypeId="urn:microsoft.com/office/officeart/2005/8/colors/accent1_2" csCatId="accent1" phldr="1"/>
      <dgm:spPr/>
      <dgm:t>
        <a:bodyPr/>
        <a:lstStyle/>
        <a:p>
          <a:endParaRPr lang="en-GB"/>
        </a:p>
      </dgm:t>
    </dgm:pt>
    <dgm:pt modelId="{C45F2426-4967-364C-BDA8-89AB5A2DDF74}">
      <dgm:prSet phldrT="[Text]" custT="1"/>
      <dgm:spPr/>
      <dgm:t>
        <a:bodyPr/>
        <a:lstStyle/>
        <a:p>
          <a:r>
            <a:rPr lang="en-GB" sz="1100" baseline="0" dirty="0"/>
            <a:t>chromatin structure</a:t>
          </a:r>
        </a:p>
      </dgm:t>
    </dgm:pt>
    <dgm:pt modelId="{5A4EABCE-D0AA-0344-9D0E-8ABBED89A2AC}" type="parTrans" cxnId="{6C9C11A1-85AB-E347-BFBA-49F5A4BEA13B}">
      <dgm:prSet/>
      <dgm:spPr/>
      <dgm:t>
        <a:bodyPr/>
        <a:lstStyle/>
        <a:p>
          <a:endParaRPr lang="en-GB"/>
        </a:p>
      </dgm:t>
    </dgm:pt>
    <dgm:pt modelId="{E8A68DE3-5446-834C-ABD7-153E061B1CA1}" type="sibTrans" cxnId="{6C9C11A1-85AB-E347-BFBA-49F5A4BEA13B}">
      <dgm:prSet/>
      <dgm:spPr/>
      <dgm:t>
        <a:bodyPr/>
        <a:lstStyle/>
        <a:p>
          <a:endParaRPr lang="en-GB"/>
        </a:p>
      </dgm:t>
    </dgm:pt>
    <dgm:pt modelId="{626CF0DD-6A75-6743-A995-905B970CFFF1}">
      <dgm:prSet phldrT="[Text]" custT="1"/>
      <dgm:spPr/>
      <dgm:t>
        <a:bodyPr/>
        <a:lstStyle/>
        <a:p>
          <a:r>
            <a:rPr lang="en-GB" sz="1100" baseline="0" dirty="0"/>
            <a:t>DNA accessibility</a:t>
          </a:r>
        </a:p>
      </dgm:t>
    </dgm:pt>
    <dgm:pt modelId="{C9DDA6AB-FC16-EC46-88D0-D6A3E7CDFDBA}" type="parTrans" cxnId="{9B2CEC46-DBF0-B644-AF2D-CC48CA0AE2EC}">
      <dgm:prSet/>
      <dgm:spPr/>
      <dgm:t>
        <a:bodyPr/>
        <a:lstStyle/>
        <a:p>
          <a:endParaRPr lang="en-GB"/>
        </a:p>
      </dgm:t>
    </dgm:pt>
    <dgm:pt modelId="{8172E106-C64A-4D4A-B719-94CF7CCBADBC}" type="sibTrans" cxnId="{9B2CEC46-DBF0-B644-AF2D-CC48CA0AE2EC}">
      <dgm:prSet/>
      <dgm:spPr/>
      <dgm:t>
        <a:bodyPr/>
        <a:lstStyle/>
        <a:p>
          <a:endParaRPr lang="en-GB"/>
        </a:p>
      </dgm:t>
    </dgm:pt>
    <dgm:pt modelId="{100D4CB9-B05D-8247-8BC2-D0324FCBEAD3}">
      <dgm:prSet phldrT="[Text]" custT="1"/>
      <dgm:spPr/>
      <dgm:t>
        <a:bodyPr/>
        <a:lstStyle/>
        <a:p>
          <a:r>
            <a:rPr lang="en-GB" sz="1100" baseline="0" dirty="0"/>
            <a:t>Epigenetic modifications</a:t>
          </a:r>
        </a:p>
      </dgm:t>
    </dgm:pt>
    <dgm:pt modelId="{45AB3FC6-3A05-7643-B8D6-EE444DABD086}" type="parTrans" cxnId="{51F6E0E5-E724-8744-8944-3725973B640E}">
      <dgm:prSet/>
      <dgm:spPr/>
      <dgm:t>
        <a:bodyPr/>
        <a:lstStyle/>
        <a:p>
          <a:endParaRPr lang="en-GB"/>
        </a:p>
      </dgm:t>
    </dgm:pt>
    <dgm:pt modelId="{34DECE9D-865B-CB4D-8E25-20A5B543AFAB}" type="sibTrans" cxnId="{51F6E0E5-E724-8744-8944-3725973B640E}">
      <dgm:prSet/>
      <dgm:spPr/>
      <dgm:t>
        <a:bodyPr/>
        <a:lstStyle/>
        <a:p>
          <a:endParaRPr lang="en-GB"/>
        </a:p>
      </dgm:t>
    </dgm:pt>
    <dgm:pt modelId="{8EDF6A72-9169-1043-867F-FF91F675DDB3}">
      <dgm:prSet phldrT="[Text]" custT="1"/>
      <dgm:spPr/>
      <dgm:t>
        <a:bodyPr/>
        <a:lstStyle/>
        <a:p>
          <a:r>
            <a:rPr lang="en-GB" sz="1100" baseline="0" dirty="0"/>
            <a:t>Transcription factor binding sites</a:t>
          </a:r>
        </a:p>
      </dgm:t>
    </dgm:pt>
    <dgm:pt modelId="{9CAD4E18-19B0-3941-99A8-A9DEA1FCDC48}" type="parTrans" cxnId="{B661965B-0601-444D-981C-2E5881616FD0}">
      <dgm:prSet/>
      <dgm:spPr/>
      <dgm:t>
        <a:bodyPr/>
        <a:lstStyle/>
        <a:p>
          <a:endParaRPr lang="en-GB"/>
        </a:p>
      </dgm:t>
    </dgm:pt>
    <dgm:pt modelId="{CC01D0D8-6034-304C-A6C5-8BC329F67EDD}" type="sibTrans" cxnId="{B661965B-0601-444D-981C-2E5881616FD0}">
      <dgm:prSet/>
      <dgm:spPr/>
      <dgm:t>
        <a:bodyPr/>
        <a:lstStyle/>
        <a:p>
          <a:endParaRPr lang="en-GB"/>
        </a:p>
      </dgm:t>
    </dgm:pt>
    <dgm:pt modelId="{A8D4CFA4-506C-8C40-AB23-D44B939EFBD8}" type="pres">
      <dgm:prSet presAssocID="{D2F49AAE-789F-D643-9BAC-5B356828DFBD}" presName="composite" presStyleCnt="0">
        <dgm:presLayoutVars>
          <dgm:chMax val="5"/>
          <dgm:dir/>
          <dgm:animLvl val="ctr"/>
          <dgm:resizeHandles val="exact"/>
        </dgm:presLayoutVars>
      </dgm:prSet>
      <dgm:spPr/>
    </dgm:pt>
    <dgm:pt modelId="{F43CA284-10E4-D94D-809F-01F8F71056D0}" type="pres">
      <dgm:prSet presAssocID="{D2F49AAE-789F-D643-9BAC-5B356828DFBD}" presName="cycle" presStyleCnt="0"/>
      <dgm:spPr/>
    </dgm:pt>
    <dgm:pt modelId="{BED5B783-4B23-AB41-A426-B4E916671BF2}" type="pres">
      <dgm:prSet presAssocID="{D2F49AAE-789F-D643-9BAC-5B356828DFBD}" presName="centerShape" presStyleCnt="0"/>
      <dgm:spPr/>
    </dgm:pt>
    <dgm:pt modelId="{B04C3A56-6C32-A648-ADFE-E9550278AB9D}" type="pres">
      <dgm:prSet presAssocID="{D2F49AAE-789F-D643-9BAC-5B356828DFBD}" presName="connSite" presStyleLbl="node1" presStyleIdx="0" presStyleCnt="5"/>
      <dgm:spPr/>
    </dgm:pt>
    <dgm:pt modelId="{C0ACAD43-C47C-0047-9041-47821434F190}" type="pres">
      <dgm:prSet presAssocID="{D2F49AAE-789F-D643-9BAC-5B356828DFBD}" presName="visible" presStyleLbl="node1" presStyleIdx="0" presStyleCnt="5" custScaleX="98940" custScaleY="77889"/>
      <dgm:spPr/>
    </dgm:pt>
    <dgm:pt modelId="{B4452B77-A325-FA4A-B26B-6E45A2AD30EC}" type="pres">
      <dgm:prSet presAssocID="{5A4EABCE-D0AA-0344-9D0E-8ABBED89A2AC}" presName="Name25" presStyleLbl="parChTrans1D1" presStyleIdx="0" presStyleCnt="4"/>
      <dgm:spPr/>
    </dgm:pt>
    <dgm:pt modelId="{F9FDA9EF-1E22-A74F-842D-55A7F616A137}" type="pres">
      <dgm:prSet presAssocID="{C45F2426-4967-364C-BDA8-89AB5A2DDF74}" presName="node" presStyleCnt="0"/>
      <dgm:spPr/>
    </dgm:pt>
    <dgm:pt modelId="{4C312282-8EA0-D74D-9B4C-086D429008F0}" type="pres">
      <dgm:prSet presAssocID="{C45F2426-4967-364C-BDA8-89AB5A2DDF74}" presName="parentNode" presStyleLbl="node1" presStyleIdx="1" presStyleCnt="5" custScaleX="113994">
        <dgm:presLayoutVars>
          <dgm:chMax val="1"/>
          <dgm:bulletEnabled val="1"/>
        </dgm:presLayoutVars>
      </dgm:prSet>
      <dgm:spPr/>
    </dgm:pt>
    <dgm:pt modelId="{FF6AE1DE-393A-A143-B319-F2EC8E6D2749}" type="pres">
      <dgm:prSet presAssocID="{C45F2426-4967-364C-BDA8-89AB5A2DDF74}" presName="childNode" presStyleLbl="revTx" presStyleIdx="0" presStyleCnt="0">
        <dgm:presLayoutVars>
          <dgm:bulletEnabled val="1"/>
        </dgm:presLayoutVars>
      </dgm:prSet>
      <dgm:spPr/>
    </dgm:pt>
    <dgm:pt modelId="{BF66CAB0-AA7D-6945-84B4-4CC11C336DCA}" type="pres">
      <dgm:prSet presAssocID="{C9DDA6AB-FC16-EC46-88D0-D6A3E7CDFDBA}" presName="Name25" presStyleLbl="parChTrans1D1" presStyleIdx="1" presStyleCnt="4"/>
      <dgm:spPr/>
    </dgm:pt>
    <dgm:pt modelId="{4BB631B3-1111-CD41-826E-85E973CF2BC9}" type="pres">
      <dgm:prSet presAssocID="{626CF0DD-6A75-6743-A995-905B970CFFF1}" presName="node" presStyleCnt="0"/>
      <dgm:spPr/>
    </dgm:pt>
    <dgm:pt modelId="{61E4B16C-156E-204E-819C-6ABD0FC550C9}" type="pres">
      <dgm:prSet presAssocID="{626CF0DD-6A75-6743-A995-905B970CFFF1}" presName="parentNode" presStyleLbl="node1" presStyleIdx="2" presStyleCnt="5" custScaleX="125726" custScaleY="107350" custLinFactNeighborX="-1657" custLinFactNeighborY="1419">
        <dgm:presLayoutVars>
          <dgm:chMax val="1"/>
          <dgm:bulletEnabled val="1"/>
        </dgm:presLayoutVars>
      </dgm:prSet>
      <dgm:spPr/>
    </dgm:pt>
    <dgm:pt modelId="{7EB7446F-24D3-954C-91A5-355CCEC78924}" type="pres">
      <dgm:prSet presAssocID="{626CF0DD-6A75-6743-A995-905B970CFFF1}" presName="childNode" presStyleLbl="revTx" presStyleIdx="0" presStyleCnt="0">
        <dgm:presLayoutVars>
          <dgm:bulletEnabled val="1"/>
        </dgm:presLayoutVars>
      </dgm:prSet>
      <dgm:spPr/>
    </dgm:pt>
    <dgm:pt modelId="{4C928E3C-77B5-354E-9E0D-6F550C0467BD}" type="pres">
      <dgm:prSet presAssocID="{45AB3FC6-3A05-7643-B8D6-EE444DABD086}" presName="Name25" presStyleLbl="parChTrans1D1" presStyleIdx="2" presStyleCnt="4"/>
      <dgm:spPr/>
    </dgm:pt>
    <dgm:pt modelId="{49C495C9-C717-E545-B5E7-0CC5779855DA}" type="pres">
      <dgm:prSet presAssocID="{100D4CB9-B05D-8247-8BC2-D0324FCBEAD3}" presName="node" presStyleCnt="0"/>
      <dgm:spPr/>
    </dgm:pt>
    <dgm:pt modelId="{1EA89E9C-7EA5-FC44-82ED-0CFB325B4527}" type="pres">
      <dgm:prSet presAssocID="{100D4CB9-B05D-8247-8BC2-D0324FCBEAD3}" presName="parentNode" presStyleLbl="node1" presStyleIdx="3" presStyleCnt="5" custScaleX="126268" custScaleY="106863">
        <dgm:presLayoutVars>
          <dgm:chMax val="1"/>
          <dgm:bulletEnabled val="1"/>
        </dgm:presLayoutVars>
      </dgm:prSet>
      <dgm:spPr/>
    </dgm:pt>
    <dgm:pt modelId="{D4CC0C6E-8EEC-A843-A3D6-242D60608B80}" type="pres">
      <dgm:prSet presAssocID="{100D4CB9-B05D-8247-8BC2-D0324FCBEAD3}" presName="childNode" presStyleLbl="revTx" presStyleIdx="0" presStyleCnt="0">
        <dgm:presLayoutVars>
          <dgm:bulletEnabled val="1"/>
        </dgm:presLayoutVars>
      </dgm:prSet>
      <dgm:spPr/>
    </dgm:pt>
    <dgm:pt modelId="{01BB9337-F54C-2441-A12B-CB3E48656782}" type="pres">
      <dgm:prSet presAssocID="{9CAD4E18-19B0-3941-99A8-A9DEA1FCDC48}" presName="Name25" presStyleLbl="parChTrans1D1" presStyleIdx="3" presStyleCnt="4"/>
      <dgm:spPr/>
    </dgm:pt>
    <dgm:pt modelId="{93A54E6F-2265-F54F-8341-0EB9A3FC0890}" type="pres">
      <dgm:prSet presAssocID="{8EDF6A72-9169-1043-867F-FF91F675DDB3}" presName="node" presStyleCnt="0"/>
      <dgm:spPr/>
    </dgm:pt>
    <dgm:pt modelId="{83966F43-18D8-944C-A720-380EE36C649B}" type="pres">
      <dgm:prSet presAssocID="{8EDF6A72-9169-1043-867F-FF91F675DDB3}" presName="parentNode" presStyleLbl="node1" presStyleIdx="4" presStyleCnt="5" custScaleX="137904">
        <dgm:presLayoutVars>
          <dgm:chMax val="1"/>
          <dgm:bulletEnabled val="1"/>
        </dgm:presLayoutVars>
      </dgm:prSet>
      <dgm:spPr/>
    </dgm:pt>
    <dgm:pt modelId="{6D3834DD-0FFF-0841-9185-8B94B0B0EDFC}" type="pres">
      <dgm:prSet presAssocID="{8EDF6A72-9169-1043-867F-FF91F675DDB3}" presName="childNode" presStyleLbl="revTx" presStyleIdx="0" presStyleCnt="0">
        <dgm:presLayoutVars>
          <dgm:bulletEnabled val="1"/>
        </dgm:presLayoutVars>
      </dgm:prSet>
      <dgm:spPr/>
    </dgm:pt>
  </dgm:ptLst>
  <dgm:cxnLst>
    <dgm:cxn modelId="{AF077016-2FE9-FF4C-B788-5D1E69B9F161}" type="presOf" srcId="{C9DDA6AB-FC16-EC46-88D0-D6A3E7CDFDBA}" destId="{BF66CAB0-AA7D-6945-84B4-4CC11C336DCA}" srcOrd="0" destOrd="0" presId="urn:microsoft.com/office/officeart/2005/8/layout/radial2"/>
    <dgm:cxn modelId="{AD628F2B-190A-0046-872C-2B363EBC8A70}" type="presOf" srcId="{D2F49AAE-789F-D643-9BAC-5B356828DFBD}" destId="{A8D4CFA4-506C-8C40-AB23-D44B939EFBD8}" srcOrd="0" destOrd="0" presId="urn:microsoft.com/office/officeart/2005/8/layout/radial2"/>
    <dgm:cxn modelId="{8C88CF33-3A05-A44A-BD7E-AADFB723E4AA}" type="presOf" srcId="{626CF0DD-6A75-6743-A995-905B970CFFF1}" destId="{61E4B16C-156E-204E-819C-6ABD0FC550C9}" srcOrd="0" destOrd="0" presId="urn:microsoft.com/office/officeart/2005/8/layout/radial2"/>
    <dgm:cxn modelId="{93294135-3BA0-D743-9D02-915BE9FEF5EF}" type="presOf" srcId="{C45F2426-4967-364C-BDA8-89AB5A2DDF74}" destId="{4C312282-8EA0-D74D-9B4C-086D429008F0}" srcOrd="0" destOrd="0" presId="urn:microsoft.com/office/officeart/2005/8/layout/radial2"/>
    <dgm:cxn modelId="{9B2CEC46-DBF0-B644-AF2D-CC48CA0AE2EC}" srcId="{D2F49AAE-789F-D643-9BAC-5B356828DFBD}" destId="{626CF0DD-6A75-6743-A995-905B970CFFF1}" srcOrd="1" destOrd="0" parTransId="{C9DDA6AB-FC16-EC46-88D0-D6A3E7CDFDBA}" sibTransId="{8172E106-C64A-4D4A-B719-94CF7CCBADBC}"/>
    <dgm:cxn modelId="{14CE705A-BC92-3F47-AD0D-994CCC1167A5}" type="presOf" srcId="{9CAD4E18-19B0-3941-99A8-A9DEA1FCDC48}" destId="{01BB9337-F54C-2441-A12B-CB3E48656782}" srcOrd="0" destOrd="0" presId="urn:microsoft.com/office/officeart/2005/8/layout/radial2"/>
    <dgm:cxn modelId="{B661965B-0601-444D-981C-2E5881616FD0}" srcId="{D2F49AAE-789F-D643-9BAC-5B356828DFBD}" destId="{8EDF6A72-9169-1043-867F-FF91F675DDB3}" srcOrd="3" destOrd="0" parTransId="{9CAD4E18-19B0-3941-99A8-A9DEA1FCDC48}" sibTransId="{CC01D0D8-6034-304C-A6C5-8BC329F67EDD}"/>
    <dgm:cxn modelId="{F21D2B7E-C05C-1B40-AC87-062350813D9A}" type="presOf" srcId="{100D4CB9-B05D-8247-8BC2-D0324FCBEAD3}" destId="{1EA89E9C-7EA5-FC44-82ED-0CFB325B4527}" srcOrd="0" destOrd="0" presId="urn:microsoft.com/office/officeart/2005/8/layout/radial2"/>
    <dgm:cxn modelId="{C35E048D-AEBA-864A-A8D1-34BADE8581EC}" type="presOf" srcId="{45AB3FC6-3A05-7643-B8D6-EE444DABD086}" destId="{4C928E3C-77B5-354E-9E0D-6F550C0467BD}" srcOrd="0" destOrd="0" presId="urn:microsoft.com/office/officeart/2005/8/layout/radial2"/>
    <dgm:cxn modelId="{2989D2A0-6C6A-8245-96A6-22DFF8CBE29D}" type="presOf" srcId="{5A4EABCE-D0AA-0344-9D0E-8ABBED89A2AC}" destId="{B4452B77-A325-FA4A-B26B-6E45A2AD30EC}" srcOrd="0" destOrd="0" presId="urn:microsoft.com/office/officeart/2005/8/layout/radial2"/>
    <dgm:cxn modelId="{6C9C11A1-85AB-E347-BFBA-49F5A4BEA13B}" srcId="{D2F49AAE-789F-D643-9BAC-5B356828DFBD}" destId="{C45F2426-4967-364C-BDA8-89AB5A2DDF74}" srcOrd="0" destOrd="0" parTransId="{5A4EABCE-D0AA-0344-9D0E-8ABBED89A2AC}" sibTransId="{E8A68DE3-5446-834C-ABD7-153E061B1CA1}"/>
    <dgm:cxn modelId="{51F6E0E5-E724-8744-8944-3725973B640E}" srcId="{D2F49AAE-789F-D643-9BAC-5B356828DFBD}" destId="{100D4CB9-B05D-8247-8BC2-D0324FCBEAD3}" srcOrd="2" destOrd="0" parTransId="{45AB3FC6-3A05-7643-B8D6-EE444DABD086}" sibTransId="{34DECE9D-865B-CB4D-8E25-20A5B543AFAB}"/>
    <dgm:cxn modelId="{AF4E97F7-CBAD-B141-87CB-0EA1BD5AEBC9}" type="presOf" srcId="{8EDF6A72-9169-1043-867F-FF91F675DDB3}" destId="{83966F43-18D8-944C-A720-380EE36C649B}" srcOrd="0" destOrd="0" presId="urn:microsoft.com/office/officeart/2005/8/layout/radial2"/>
    <dgm:cxn modelId="{E35D819E-3DEC-CD4C-8347-A4E528ACDDE2}" type="presParOf" srcId="{A8D4CFA4-506C-8C40-AB23-D44B939EFBD8}" destId="{F43CA284-10E4-D94D-809F-01F8F71056D0}" srcOrd="0" destOrd="0" presId="urn:microsoft.com/office/officeart/2005/8/layout/radial2"/>
    <dgm:cxn modelId="{2F08BB08-EAE0-074C-98DB-2BA51EBAE995}" type="presParOf" srcId="{F43CA284-10E4-D94D-809F-01F8F71056D0}" destId="{BED5B783-4B23-AB41-A426-B4E916671BF2}" srcOrd="0" destOrd="0" presId="urn:microsoft.com/office/officeart/2005/8/layout/radial2"/>
    <dgm:cxn modelId="{C78C83D1-2808-E042-8F12-A945D4740A2F}" type="presParOf" srcId="{BED5B783-4B23-AB41-A426-B4E916671BF2}" destId="{B04C3A56-6C32-A648-ADFE-E9550278AB9D}" srcOrd="0" destOrd="0" presId="urn:microsoft.com/office/officeart/2005/8/layout/radial2"/>
    <dgm:cxn modelId="{7C19ED07-9187-F44B-B7A0-4BA460BA514A}" type="presParOf" srcId="{BED5B783-4B23-AB41-A426-B4E916671BF2}" destId="{C0ACAD43-C47C-0047-9041-47821434F190}" srcOrd="1" destOrd="0" presId="urn:microsoft.com/office/officeart/2005/8/layout/radial2"/>
    <dgm:cxn modelId="{FEA48D92-8437-5E40-96A0-902CDCE54045}" type="presParOf" srcId="{F43CA284-10E4-D94D-809F-01F8F71056D0}" destId="{B4452B77-A325-FA4A-B26B-6E45A2AD30EC}" srcOrd="1" destOrd="0" presId="urn:microsoft.com/office/officeart/2005/8/layout/radial2"/>
    <dgm:cxn modelId="{CB49EC5E-84E7-6148-BECC-E39A2045A0C7}" type="presParOf" srcId="{F43CA284-10E4-D94D-809F-01F8F71056D0}" destId="{F9FDA9EF-1E22-A74F-842D-55A7F616A137}" srcOrd="2" destOrd="0" presId="urn:microsoft.com/office/officeart/2005/8/layout/radial2"/>
    <dgm:cxn modelId="{FC1BA87D-FD43-AC47-BB13-B61C58E5C443}" type="presParOf" srcId="{F9FDA9EF-1E22-A74F-842D-55A7F616A137}" destId="{4C312282-8EA0-D74D-9B4C-086D429008F0}" srcOrd="0" destOrd="0" presId="urn:microsoft.com/office/officeart/2005/8/layout/radial2"/>
    <dgm:cxn modelId="{AB2846B1-17A8-FF45-8432-EDE4C407D0C7}" type="presParOf" srcId="{F9FDA9EF-1E22-A74F-842D-55A7F616A137}" destId="{FF6AE1DE-393A-A143-B319-F2EC8E6D2749}" srcOrd="1" destOrd="0" presId="urn:microsoft.com/office/officeart/2005/8/layout/radial2"/>
    <dgm:cxn modelId="{95BE32AD-DF5D-AD42-9F67-DFE2C9C9CCB8}" type="presParOf" srcId="{F43CA284-10E4-D94D-809F-01F8F71056D0}" destId="{BF66CAB0-AA7D-6945-84B4-4CC11C336DCA}" srcOrd="3" destOrd="0" presId="urn:microsoft.com/office/officeart/2005/8/layout/radial2"/>
    <dgm:cxn modelId="{F8C02899-C1A2-3B43-AABA-A6D93326FD39}" type="presParOf" srcId="{F43CA284-10E4-D94D-809F-01F8F71056D0}" destId="{4BB631B3-1111-CD41-826E-85E973CF2BC9}" srcOrd="4" destOrd="0" presId="urn:microsoft.com/office/officeart/2005/8/layout/radial2"/>
    <dgm:cxn modelId="{842AE89E-D9F4-9741-A179-770263AB2593}" type="presParOf" srcId="{4BB631B3-1111-CD41-826E-85E973CF2BC9}" destId="{61E4B16C-156E-204E-819C-6ABD0FC550C9}" srcOrd="0" destOrd="0" presId="urn:microsoft.com/office/officeart/2005/8/layout/radial2"/>
    <dgm:cxn modelId="{1476DD37-0659-9F4A-B338-008B23AD00CF}" type="presParOf" srcId="{4BB631B3-1111-CD41-826E-85E973CF2BC9}" destId="{7EB7446F-24D3-954C-91A5-355CCEC78924}" srcOrd="1" destOrd="0" presId="urn:microsoft.com/office/officeart/2005/8/layout/radial2"/>
    <dgm:cxn modelId="{AF22BF20-46EA-014C-8B49-CAF331DB0DA5}" type="presParOf" srcId="{F43CA284-10E4-D94D-809F-01F8F71056D0}" destId="{4C928E3C-77B5-354E-9E0D-6F550C0467BD}" srcOrd="5" destOrd="0" presId="urn:microsoft.com/office/officeart/2005/8/layout/radial2"/>
    <dgm:cxn modelId="{829B0E76-7B42-C14D-AA2B-AD635D2844FA}" type="presParOf" srcId="{F43CA284-10E4-D94D-809F-01F8F71056D0}" destId="{49C495C9-C717-E545-B5E7-0CC5779855DA}" srcOrd="6" destOrd="0" presId="urn:microsoft.com/office/officeart/2005/8/layout/radial2"/>
    <dgm:cxn modelId="{B5507C44-48C0-CA41-B5E9-F47A1E461F66}" type="presParOf" srcId="{49C495C9-C717-E545-B5E7-0CC5779855DA}" destId="{1EA89E9C-7EA5-FC44-82ED-0CFB325B4527}" srcOrd="0" destOrd="0" presId="urn:microsoft.com/office/officeart/2005/8/layout/radial2"/>
    <dgm:cxn modelId="{170ABA1C-69F3-8E4D-98C8-A704960788EE}" type="presParOf" srcId="{49C495C9-C717-E545-B5E7-0CC5779855DA}" destId="{D4CC0C6E-8EEC-A843-A3D6-242D60608B80}" srcOrd="1" destOrd="0" presId="urn:microsoft.com/office/officeart/2005/8/layout/radial2"/>
    <dgm:cxn modelId="{77F5A830-9481-9A4D-A57C-F88F486EE66C}" type="presParOf" srcId="{F43CA284-10E4-D94D-809F-01F8F71056D0}" destId="{01BB9337-F54C-2441-A12B-CB3E48656782}" srcOrd="7" destOrd="0" presId="urn:microsoft.com/office/officeart/2005/8/layout/radial2"/>
    <dgm:cxn modelId="{0E68A37B-19A0-8A4D-B475-B275881DD15C}" type="presParOf" srcId="{F43CA284-10E4-D94D-809F-01F8F71056D0}" destId="{93A54E6F-2265-F54F-8341-0EB9A3FC0890}" srcOrd="8" destOrd="0" presId="urn:microsoft.com/office/officeart/2005/8/layout/radial2"/>
    <dgm:cxn modelId="{FD1C0827-4EB6-304C-9F3A-96432B099629}" type="presParOf" srcId="{93A54E6F-2265-F54F-8341-0EB9A3FC0890}" destId="{83966F43-18D8-944C-A720-380EE36C649B}" srcOrd="0" destOrd="0" presId="urn:microsoft.com/office/officeart/2005/8/layout/radial2"/>
    <dgm:cxn modelId="{736C80FC-546A-4C44-B151-D38E56245792}" type="presParOf" srcId="{93A54E6F-2265-F54F-8341-0EB9A3FC0890}" destId="{6D3834DD-0FFF-0841-9185-8B94B0B0EDFC}"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F9519B-AE22-564F-B5B8-FB40C3F8C6A0}" type="doc">
      <dgm:prSet loTypeId="urn:microsoft.com/office/officeart/2005/8/layout/hProcess11" loCatId="" qsTypeId="urn:microsoft.com/office/officeart/2005/8/quickstyle/simple1" qsCatId="simple" csTypeId="urn:microsoft.com/office/officeart/2005/8/colors/accent1_2" csCatId="accent1" phldr="1"/>
      <dgm:spPr/>
    </dgm:pt>
    <dgm:pt modelId="{3667EBEB-0E85-C543-B230-82E5577BC2E3}">
      <dgm:prSet phldrT="[Text]"/>
      <dgm:spPr/>
      <dgm:t>
        <a:bodyPr/>
        <a:lstStyle/>
        <a:p>
          <a:r>
            <a:rPr lang="en-GB" dirty="0"/>
            <a:t>0</a:t>
          </a:r>
        </a:p>
      </dgm:t>
    </dgm:pt>
    <dgm:pt modelId="{A211B71F-49CC-5F41-B38F-BA201CFA9394}" type="parTrans" cxnId="{BC28C8CE-BAF0-EF42-A6DA-7B6DAE3A3C49}">
      <dgm:prSet/>
      <dgm:spPr/>
      <dgm:t>
        <a:bodyPr/>
        <a:lstStyle/>
        <a:p>
          <a:endParaRPr lang="en-GB"/>
        </a:p>
      </dgm:t>
    </dgm:pt>
    <dgm:pt modelId="{5B11CB91-C68E-4540-9C53-F9CCD637EB56}" type="sibTrans" cxnId="{BC28C8CE-BAF0-EF42-A6DA-7B6DAE3A3C49}">
      <dgm:prSet/>
      <dgm:spPr/>
      <dgm:t>
        <a:bodyPr/>
        <a:lstStyle/>
        <a:p>
          <a:endParaRPr lang="en-GB"/>
        </a:p>
      </dgm:t>
    </dgm:pt>
    <dgm:pt modelId="{01536966-3900-E546-8B8D-6EF5B6C244B3}">
      <dgm:prSet phldrT="[Text]"/>
      <dgm:spPr/>
      <dgm:t>
        <a:bodyPr/>
        <a:lstStyle/>
        <a:p>
          <a:r>
            <a:rPr lang="en-GB" dirty="0"/>
            <a:t>250</a:t>
          </a:r>
        </a:p>
      </dgm:t>
    </dgm:pt>
    <dgm:pt modelId="{A44AFD7D-2302-7D4F-97DA-04DD9BA2FB02}" type="parTrans" cxnId="{987C9F3F-7BAF-844F-B54A-A069768423ED}">
      <dgm:prSet/>
      <dgm:spPr/>
      <dgm:t>
        <a:bodyPr/>
        <a:lstStyle/>
        <a:p>
          <a:endParaRPr lang="en-GB"/>
        </a:p>
      </dgm:t>
    </dgm:pt>
    <dgm:pt modelId="{99B1FF95-CBE8-B441-ACCF-0BE801E05674}" type="sibTrans" cxnId="{987C9F3F-7BAF-844F-B54A-A069768423ED}">
      <dgm:prSet/>
      <dgm:spPr/>
      <dgm:t>
        <a:bodyPr/>
        <a:lstStyle/>
        <a:p>
          <a:endParaRPr lang="en-GB"/>
        </a:p>
      </dgm:t>
    </dgm:pt>
    <dgm:pt modelId="{55C24312-3E64-A74F-A072-20466030D27D}">
      <dgm:prSet phldrT="[Text]"/>
      <dgm:spPr/>
      <dgm:t>
        <a:bodyPr/>
        <a:lstStyle/>
        <a:p>
          <a:r>
            <a:rPr lang="en-GB" dirty="0"/>
            <a:t>1500</a:t>
          </a:r>
        </a:p>
      </dgm:t>
    </dgm:pt>
    <dgm:pt modelId="{4B35CA1E-2191-7D45-A63D-52DFF14C9D95}" type="parTrans" cxnId="{7E2729BB-EE9C-7946-894F-2D622379E2E9}">
      <dgm:prSet/>
      <dgm:spPr/>
      <dgm:t>
        <a:bodyPr/>
        <a:lstStyle/>
        <a:p>
          <a:endParaRPr lang="en-GB"/>
        </a:p>
      </dgm:t>
    </dgm:pt>
    <dgm:pt modelId="{4710802D-C943-D04A-A1CF-73854587A17F}" type="sibTrans" cxnId="{7E2729BB-EE9C-7946-894F-2D622379E2E9}">
      <dgm:prSet/>
      <dgm:spPr/>
      <dgm:t>
        <a:bodyPr/>
        <a:lstStyle/>
        <a:p>
          <a:endParaRPr lang="en-GB"/>
        </a:p>
      </dgm:t>
    </dgm:pt>
    <dgm:pt modelId="{E28BB821-FD49-AC42-841A-9E63100C1423}">
      <dgm:prSet phldrT="[Text]"/>
      <dgm:spPr/>
      <dgm:t>
        <a:bodyPr/>
        <a:lstStyle/>
        <a:p>
          <a:r>
            <a:rPr lang="en-GB" dirty="0"/>
            <a:t>500</a:t>
          </a:r>
        </a:p>
      </dgm:t>
    </dgm:pt>
    <dgm:pt modelId="{89CCF1DA-D178-2349-B2A1-64C2DB9F0392}" type="parTrans" cxnId="{D2DD1A66-513D-054F-9F6C-7B26A68A80DB}">
      <dgm:prSet/>
      <dgm:spPr/>
      <dgm:t>
        <a:bodyPr/>
        <a:lstStyle/>
        <a:p>
          <a:endParaRPr lang="en-GB"/>
        </a:p>
      </dgm:t>
    </dgm:pt>
    <dgm:pt modelId="{C62BC66C-FDD5-A441-B25D-9146999184C7}" type="sibTrans" cxnId="{D2DD1A66-513D-054F-9F6C-7B26A68A80DB}">
      <dgm:prSet/>
      <dgm:spPr/>
      <dgm:t>
        <a:bodyPr/>
        <a:lstStyle/>
        <a:p>
          <a:endParaRPr lang="en-GB"/>
        </a:p>
      </dgm:t>
    </dgm:pt>
    <dgm:pt modelId="{D47B7924-F91D-0B46-9620-E2CED3ADD169}">
      <dgm:prSet phldrT="[Text]"/>
      <dgm:spPr/>
      <dgm:t>
        <a:bodyPr/>
        <a:lstStyle/>
        <a:p>
          <a:r>
            <a:rPr lang="en-GB" dirty="0"/>
            <a:t>750</a:t>
          </a:r>
        </a:p>
      </dgm:t>
    </dgm:pt>
    <dgm:pt modelId="{2DEFB013-CD74-A040-A557-56214DEA3D7B}" type="parTrans" cxnId="{A14EFB8C-422B-1E41-8672-FF9E6132A7C9}">
      <dgm:prSet/>
      <dgm:spPr/>
      <dgm:t>
        <a:bodyPr/>
        <a:lstStyle/>
        <a:p>
          <a:endParaRPr lang="en-GB"/>
        </a:p>
      </dgm:t>
    </dgm:pt>
    <dgm:pt modelId="{4E4CF615-4D42-9940-AB03-AB44BE47F668}" type="sibTrans" cxnId="{A14EFB8C-422B-1E41-8672-FF9E6132A7C9}">
      <dgm:prSet/>
      <dgm:spPr/>
      <dgm:t>
        <a:bodyPr/>
        <a:lstStyle/>
        <a:p>
          <a:endParaRPr lang="en-GB"/>
        </a:p>
      </dgm:t>
    </dgm:pt>
    <dgm:pt modelId="{55244859-B30D-CE43-AF4B-63DA69029AF9}" type="pres">
      <dgm:prSet presAssocID="{3CF9519B-AE22-564F-B5B8-FB40C3F8C6A0}" presName="Name0" presStyleCnt="0">
        <dgm:presLayoutVars>
          <dgm:dir/>
          <dgm:resizeHandles val="exact"/>
        </dgm:presLayoutVars>
      </dgm:prSet>
      <dgm:spPr/>
    </dgm:pt>
    <dgm:pt modelId="{96FDD190-54ED-9D40-8F39-0D0E5ACF1505}" type="pres">
      <dgm:prSet presAssocID="{3CF9519B-AE22-564F-B5B8-FB40C3F8C6A0}" presName="arrow" presStyleLbl="bgShp" presStyleIdx="0" presStyleCnt="1"/>
      <dgm:spPr/>
    </dgm:pt>
    <dgm:pt modelId="{65B45BFA-D4A5-0644-96AA-62E898091277}" type="pres">
      <dgm:prSet presAssocID="{3CF9519B-AE22-564F-B5B8-FB40C3F8C6A0}" presName="points" presStyleCnt="0"/>
      <dgm:spPr/>
    </dgm:pt>
    <dgm:pt modelId="{25F57C19-DE4A-8D40-A613-4E2924C3D8E2}" type="pres">
      <dgm:prSet presAssocID="{3667EBEB-0E85-C543-B230-82E5577BC2E3}" presName="compositeA" presStyleCnt="0"/>
      <dgm:spPr/>
    </dgm:pt>
    <dgm:pt modelId="{4EB5F99C-57E2-A74D-B821-1D7111E163F0}" type="pres">
      <dgm:prSet presAssocID="{3667EBEB-0E85-C543-B230-82E5577BC2E3}" presName="textA" presStyleLbl="revTx" presStyleIdx="0" presStyleCnt="5">
        <dgm:presLayoutVars>
          <dgm:bulletEnabled val="1"/>
        </dgm:presLayoutVars>
      </dgm:prSet>
      <dgm:spPr/>
    </dgm:pt>
    <dgm:pt modelId="{6DDD6885-C4F4-334F-8B22-74D2D07AD854}" type="pres">
      <dgm:prSet presAssocID="{3667EBEB-0E85-C543-B230-82E5577BC2E3}" presName="circleA" presStyleLbl="node1" presStyleIdx="0" presStyleCnt="5"/>
      <dgm:spPr/>
    </dgm:pt>
    <dgm:pt modelId="{22183DA3-CACE-7B44-8787-FBAB45CA4DE5}" type="pres">
      <dgm:prSet presAssocID="{3667EBEB-0E85-C543-B230-82E5577BC2E3}" presName="spaceA" presStyleCnt="0"/>
      <dgm:spPr/>
    </dgm:pt>
    <dgm:pt modelId="{EE816E9C-4A90-5345-AEAD-A4CDD95EDB79}" type="pres">
      <dgm:prSet presAssocID="{5B11CB91-C68E-4540-9C53-F9CCD637EB56}" presName="space" presStyleCnt="0"/>
      <dgm:spPr/>
    </dgm:pt>
    <dgm:pt modelId="{30522812-93B9-A94C-8CAE-D9C04110CED4}" type="pres">
      <dgm:prSet presAssocID="{01536966-3900-E546-8B8D-6EF5B6C244B3}" presName="compositeB" presStyleCnt="0"/>
      <dgm:spPr/>
    </dgm:pt>
    <dgm:pt modelId="{6E7E4559-524D-6E48-BC35-E27BAABE9FF5}" type="pres">
      <dgm:prSet presAssocID="{01536966-3900-E546-8B8D-6EF5B6C244B3}" presName="textB" presStyleLbl="revTx" presStyleIdx="1" presStyleCnt="5">
        <dgm:presLayoutVars>
          <dgm:bulletEnabled val="1"/>
        </dgm:presLayoutVars>
      </dgm:prSet>
      <dgm:spPr/>
    </dgm:pt>
    <dgm:pt modelId="{340A345A-6DF9-5E41-84AB-F86AD8C67097}" type="pres">
      <dgm:prSet presAssocID="{01536966-3900-E546-8B8D-6EF5B6C244B3}" presName="circleB" presStyleLbl="node1" presStyleIdx="1" presStyleCnt="5"/>
      <dgm:spPr/>
    </dgm:pt>
    <dgm:pt modelId="{456C35C3-AC1C-9441-9018-A46BFFE41FBE}" type="pres">
      <dgm:prSet presAssocID="{01536966-3900-E546-8B8D-6EF5B6C244B3}" presName="spaceB" presStyleCnt="0"/>
      <dgm:spPr/>
    </dgm:pt>
    <dgm:pt modelId="{AE12DE95-18D1-2340-8070-2306457D7592}" type="pres">
      <dgm:prSet presAssocID="{99B1FF95-CBE8-B441-ACCF-0BE801E05674}" presName="space" presStyleCnt="0"/>
      <dgm:spPr/>
    </dgm:pt>
    <dgm:pt modelId="{3F827B23-5978-9F45-BF08-B92ABC4390CC}" type="pres">
      <dgm:prSet presAssocID="{E28BB821-FD49-AC42-841A-9E63100C1423}" presName="compositeA" presStyleCnt="0"/>
      <dgm:spPr/>
    </dgm:pt>
    <dgm:pt modelId="{5FD1B255-9046-7C47-A70C-590D689BFFD5}" type="pres">
      <dgm:prSet presAssocID="{E28BB821-FD49-AC42-841A-9E63100C1423}" presName="textA" presStyleLbl="revTx" presStyleIdx="2" presStyleCnt="5">
        <dgm:presLayoutVars>
          <dgm:bulletEnabled val="1"/>
        </dgm:presLayoutVars>
      </dgm:prSet>
      <dgm:spPr/>
    </dgm:pt>
    <dgm:pt modelId="{6F96C31D-12D3-DC41-AFB5-B5EFB99F6BD8}" type="pres">
      <dgm:prSet presAssocID="{E28BB821-FD49-AC42-841A-9E63100C1423}" presName="circleA" presStyleLbl="node1" presStyleIdx="2" presStyleCnt="5"/>
      <dgm:spPr/>
    </dgm:pt>
    <dgm:pt modelId="{8426C16E-32AF-8C46-B250-A0A04AD91328}" type="pres">
      <dgm:prSet presAssocID="{E28BB821-FD49-AC42-841A-9E63100C1423}" presName="spaceA" presStyleCnt="0"/>
      <dgm:spPr/>
    </dgm:pt>
    <dgm:pt modelId="{1889FC89-FE31-9543-9651-F17913A34E9B}" type="pres">
      <dgm:prSet presAssocID="{C62BC66C-FDD5-A441-B25D-9146999184C7}" presName="space" presStyleCnt="0"/>
      <dgm:spPr/>
    </dgm:pt>
    <dgm:pt modelId="{81615576-24B6-5948-8E45-70B1996F5063}" type="pres">
      <dgm:prSet presAssocID="{D47B7924-F91D-0B46-9620-E2CED3ADD169}" presName="compositeB" presStyleCnt="0"/>
      <dgm:spPr/>
    </dgm:pt>
    <dgm:pt modelId="{1403F746-73DB-6E48-B971-43B8867C3E39}" type="pres">
      <dgm:prSet presAssocID="{D47B7924-F91D-0B46-9620-E2CED3ADD169}" presName="textB" presStyleLbl="revTx" presStyleIdx="3" presStyleCnt="5">
        <dgm:presLayoutVars>
          <dgm:bulletEnabled val="1"/>
        </dgm:presLayoutVars>
      </dgm:prSet>
      <dgm:spPr/>
    </dgm:pt>
    <dgm:pt modelId="{ECA3AAEB-EAF2-1445-9A34-C370DE94C3BF}" type="pres">
      <dgm:prSet presAssocID="{D47B7924-F91D-0B46-9620-E2CED3ADD169}" presName="circleB" presStyleLbl="node1" presStyleIdx="3" presStyleCnt="5"/>
      <dgm:spPr/>
    </dgm:pt>
    <dgm:pt modelId="{6268CBB5-D4AB-E74B-9119-80D76D25A6B0}" type="pres">
      <dgm:prSet presAssocID="{D47B7924-F91D-0B46-9620-E2CED3ADD169}" presName="spaceB" presStyleCnt="0"/>
      <dgm:spPr/>
    </dgm:pt>
    <dgm:pt modelId="{3F75A2B8-4688-7946-8780-935C4E21D6E4}" type="pres">
      <dgm:prSet presAssocID="{4E4CF615-4D42-9940-AB03-AB44BE47F668}" presName="space" presStyleCnt="0"/>
      <dgm:spPr/>
    </dgm:pt>
    <dgm:pt modelId="{0F25488C-F89A-054E-9002-AEBBE7BD2F57}" type="pres">
      <dgm:prSet presAssocID="{55C24312-3E64-A74F-A072-20466030D27D}" presName="compositeA" presStyleCnt="0"/>
      <dgm:spPr/>
    </dgm:pt>
    <dgm:pt modelId="{3F350E6A-29E7-0B4D-BF2F-08B88FB3F17E}" type="pres">
      <dgm:prSet presAssocID="{55C24312-3E64-A74F-A072-20466030D27D}" presName="textA" presStyleLbl="revTx" presStyleIdx="4" presStyleCnt="5">
        <dgm:presLayoutVars>
          <dgm:bulletEnabled val="1"/>
        </dgm:presLayoutVars>
      </dgm:prSet>
      <dgm:spPr/>
    </dgm:pt>
    <dgm:pt modelId="{09F5F7B2-0E1E-1C4D-9D29-E27946C126A7}" type="pres">
      <dgm:prSet presAssocID="{55C24312-3E64-A74F-A072-20466030D27D}" presName="circleA" presStyleLbl="node1" presStyleIdx="4" presStyleCnt="5"/>
      <dgm:spPr/>
    </dgm:pt>
    <dgm:pt modelId="{ED5BBD7B-BA4B-B540-ADAD-A4B1B6EA037F}" type="pres">
      <dgm:prSet presAssocID="{55C24312-3E64-A74F-A072-20466030D27D}" presName="spaceA" presStyleCnt="0"/>
      <dgm:spPr/>
    </dgm:pt>
  </dgm:ptLst>
  <dgm:cxnLst>
    <dgm:cxn modelId="{8186C822-A8FB-7443-872C-31FEB79613A8}" type="presOf" srcId="{3667EBEB-0E85-C543-B230-82E5577BC2E3}" destId="{4EB5F99C-57E2-A74D-B821-1D7111E163F0}" srcOrd="0" destOrd="0" presId="urn:microsoft.com/office/officeart/2005/8/layout/hProcess11"/>
    <dgm:cxn modelId="{BB694D3B-02CB-F649-80BB-3A470B0E609E}" type="presOf" srcId="{55C24312-3E64-A74F-A072-20466030D27D}" destId="{3F350E6A-29E7-0B4D-BF2F-08B88FB3F17E}" srcOrd="0" destOrd="0" presId="urn:microsoft.com/office/officeart/2005/8/layout/hProcess11"/>
    <dgm:cxn modelId="{987C9F3F-7BAF-844F-B54A-A069768423ED}" srcId="{3CF9519B-AE22-564F-B5B8-FB40C3F8C6A0}" destId="{01536966-3900-E546-8B8D-6EF5B6C244B3}" srcOrd="1" destOrd="0" parTransId="{A44AFD7D-2302-7D4F-97DA-04DD9BA2FB02}" sibTransId="{99B1FF95-CBE8-B441-ACCF-0BE801E05674}"/>
    <dgm:cxn modelId="{D2DD1A66-513D-054F-9F6C-7B26A68A80DB}" srcId="{3CF9519B-AE22-564F-B5B8-FB40C3F8C6A0}" destId="{E28BB821-FD49-AC42-841A-9E63100C1423}" srcOrd="2" destOrd="0" parTransId="{89CCF1DA-D178-2349-B2A1-64C2DB9F0392}" sibTransId="{C62BC66C-FDD5-A441-B25D-9146999184C7}"/>
    <dgm:cxn modelId="{8E21F06B-6741-E54D-BF3A-3404F5F4D3FB}" type="presOf" srcId="{D47B7924-F91D-0B46-9620-E2CED3ADD169}" destId="{1403F746-73DB-6E48-B971-43B8867C3E39}" srcOrd="0" destOrd="0" presId="urn:microsoft.com/office/officeart/2005/8/layout/hProcess11"/>
    <dgm:cxn modelId="{F2E7A76F-7909-D547-AC07-1F1C88AEB21E}" type="presOf" srcId="{E28BB821-FD49-AC42-841A-9E63100C1423}" destId="{5FD1B255-9046-7C47-A70C-590D689BFFD5}" srcOrd="0" destOrd="0" presId="urn:microsoft.com/office/officeart/2005/8/layout/hProcess11"/>
    <dgm:cxn modelId="{795B5F79-83D5-2240-81FE-68F491F44810}" type="presOf" srcId="{01536966-3900-E546-8B8D-6EF5B6C244B3}" destId="{6E7E4559-524D-6E48-BC35-E27BAABE9FF5}" srcOrd="0" destOrd="0" presId="urn:microsoft.com/office/officeart/2005/8/layout/hProcess11"/>
    <dgm:cxn modelId="{A14EFB8C-422B-1E41-8672-FF9E6132A7C9}" srcId="{3CF9519B-AE22-564F-B5B8-FB40C3F8C6A0}" destId="{D47B7924-F91D-0B46-9620-E2CED3ADD169}" srcOrd="3" destOrd="0" parTransId="{2DEFB013-CD74-A040-A557-56214DEA3D7B}" sibTransId="{4E4CF615-4D42-9940-AB03-AB44BE47F668}"/>
    <dgm:cxn modelId="{AFD397A6-6BB3-7946-860F-7E87422BE6B4}" type="presOf" srcId="{3CF9519B-AE22-564F-B5B8-FB40C3F8C6A0}" destId="{55244859-B30D-CE43-AF4B-63DA69029AF9}" srcOrd="0" destOrd="0" presId="urn:microsoft.com/office/officeart/2005/8/layout/hProcess11"/>
    <dgm:cxn modelId="{7E2729BB-EE9C-7946-894F-2D622379E2E9}" srcId="{3CF9519B-AE22-564F-B5B8-FB40C3F8C6A0}" destId="{55C24312-3E64-A74F-A072-20466030D27D}" srcOrd="4" destOrd="0" parTransId="{4B35CA1E-2191-7D45-A63D-52DFF14C9D95}" sibTransId="{4710802D-C943-D04A-A1CF-73854587A17F}"/>
    <dgm:cxn modelId="{BC28C8CE-BAF0-EF42-A6DA-7B6DAE3A3C49}" srcId="{3CF9519B-AE22-564F-B5B8-FB40C3F8C6A0}" destId="{3667EBEB-0E85-C543-B230-82E5577BC2E3}" srcOrd="0" destOrd="0" parTransId="{A211B71F-49CC-5F41-B38F-BA201CFA9394}" sibTransId="{5B11CB91-C68E-4540-9C53-F9CCD637EB56}"/>
    <dgm:cxn modelId="{8CC27330-BD7B-C543-BFDD-E97AE2C0F06D}" type="presParOf" srcId="{55244859-B30D-CE43-AF4B-63DA69029AF9}" destId="{96FDD190-54ED-9D40-8F39-0D0E5ACF1505}" srcOrd="0" destOrd="0" presId="urn:microsoft.com/office/officeart/2005/8/layout/hProcess11"/>
    <dgm:cxn modelId="{8FAA29BD-194B-004F-9B57-38EC709F2EBA}" type="presParOf" srcId="{55244859-B30D-CE43-AF4B-63DA69029AF9}" destId="{65B45BFA-D4A5-0644-96AA-62E898091277}" srcOrd="1" destOrd="0" presId="urn:microsoft.com/office/officeart/2005/8/layout/hProcess11"/>
    <dgm:cxn modelId="{E9B9A28D-EAF9-C442-8253-6FE9D8567692}" type="presParOf" srcId="{65B45BFA-D4A5-0644-96AA-62E898091277}" destId="{25F57C19-DE4A-8D40-A613-4E2924C3D8E2}" srcOrd="0" destOrd="0" presId="urn:microsoft.com/office/officeart/2005/8/layout/hProcess11"/>
    <dgm:cxn modelId="{B8A92933-CCAF-D546-BE07-D093F72EC214}" type="presParOf" srcId="{25F57C19-DE4A-8D40-A613-4E2924C3D8E2}" destId="{4EB5F99C-57E2-A74D-B821-1D7111E163F0}" srcOrd="0" destOrd="0" presId="urn:microsoft.com/office/officeart/2005/8/layout/hProcess11"/>
    <dgm:cxn modelId="{A3E0085E-ABFF-3444-AC2B-33A2504FDAD4}" type="presParOf" srcId="{25F57C19-DE4A-8D40-A613-4E2924C3D8E2}" destId="{6DDD6885-C4F4-334F-8B22-74D2D07AD854}" srcOrd="1" destOrd="0" presId="urn:microsoft.com/office/officeart/2005/8/layout/hProcess11"/>
    <dgm:cxn modelId="{83073125-3B6A-944F-8843-20F555F53F84}" type="presParOf" srcId="{25F57C19-DE4A-8D40-A613-4E2924C3D8E2}" destId="{22183DA3-CACE-7B44-8787-FBAB45CA4DE5}" srcOrd="2" destOrd="0" presId="urn:microsoft.com/office/officeart/2005/8/layout/hProcess11"/>
    <dgm:cxn modelId="{95958E35-B054-9744-AB2B-0AEC35D58141}" type="presParOf" srcId="{65B45BFA-D4A5-0644-96AA-62E898091277}" destId="{EE816E9C-4A90-5345-AEAD-A4CDD95EDB79}" srcOrd="1" destOrd="0" presId="urn:microsoft.com/office/officeart/2005/8/layout/hProcess11"/>
    <dgm:cxn modelId="{32A2DEC8-4A5F-3F4D-AD8E-13A764DFF06A}" type="presParOf" srcId="{65B45BFA-D4A5-0644-96AA-62E898091277}" destId="{30522812-93B9-A94C-8CAE-D9C04110CED4}" srcOrd="2" destOrd="0" presId="urn:microsoft.com/office/officeart/2005/8/layout/hProcess11"/>
    <dgm:cxn modelId="{58E01403-8AD0-2944-ACF1-F639C860BBF4}" type="presParOf" srcId="{30522812-93B9-A94C-8CAE-D9C04110CED4}" destId="{6E7E4559-524D-6E48-BC35-E27BAABE9FF5}" srcOrd="0" destOrd="0" presId="urn:microsoft.com/office/officeart/2005/8/layout/hProcess11"/>
    <dgm:cxn modelId="{34FDE4C4-D79C-2744-95B4-4E0423B81B51}" type="presParOf" srcId="{30522812-93B9-A94C-8CAE-D9C04110CED4}" destId="{340A345A-6DF9-5E41-84AB-F86AD8C67097}" srcOrd="1" destOrd="0" presId="urn:microsoft.com/office/officeart/2005/8/layout/hProcess11"/>
    <dgm:cxn modelId="{EF087DE4-E015-D14F-9E82-F1793959521D}" type="presParOf" srcId="{30522812-93B9-A94C-8CAE-D9C04110CED4}" destId="{456C35C3-AC1C-9441-9018-A46BFFE41FBE}" srcOrd="2" destOrd="0" presId="urn:microsoft.com/office/officeart/2005/8/layout/hProcess11"/>
    <dgm:cxn modelId="{80D45B60-D818-3F4A-9E54-17ABD1A40236}" type="presParOf" srcId="{65B45BFA-D4A5-0644-96AA-62E898091277}" destId="{AE12DE95-18D1-2340-8070-2306457D7592}" srcOrd="3" destOrd="0" presId="urn:microsoft.com/office/officeart/2005/8/layout/hProcess11"/>
    <dgm:cxn modelId="{3F36C7A8-8ABE-EE44-91F4-B5F4DD10A702}" type="presParOf" srcId="{65B45BFA-D4A5-0644-96AA-62E898091277}" destId="{3F827B23-5978-9F45-BF08-B92ABC4390CC}" srcOrd="4" destOrd="0" presId="urn:microsoft.com/office/officeart/2005/8/layout/hProcess11"/>
    <dgm:cxn modelId="{E92EB464-F7EF-AF49-8C72-94821574099B}" type="presParOf" srcId="{3F827B23-5978-9F45-BF08-B92ABC4390CC}" destId="{5FD1B255-9046-7C47-A70C-590D689BFFD5}" srcOrd="0" destOrd="0" presId="urn:microsoft.com/office/officeart/2005/8/layout/hProcess11"/>
    <dgm:cxn modelId="{EEAC2769-A361-0F4E-BE40-3F4286F15045}" type="presParOf" srcId="{3F827B23-5978-9F45-BF08-B92ABC4390CC}" destId="{6F96C31D-12D3-DC41-AFB5-B5EFB99F6BD8}" srcOrd="1" destOrd="0" presId="urn:microsoft.com/office/officeart/2005/8/layout/hProcess11"/>
    <dgm:cxn modelId="{4AC7D354-83F5-B44C-927F-A6A91CCE0D57}" type="presParOf" srcId="{3F827B23-5978-9F45-BF08-B92ABC4390CC}" destId="{8426C16E-32AF-8C46-B250-A0A04AD91328}" srcOrd="2" destOrd="0" presId="urn:microsoft.com/office/officeart/2005/8/layout/hProcess11"/>
    <dgm:cxn modelId="{C12C3BFD-A9C3-4847-A916-19063012692D}" type="presParOf" srcId="{65B45BFA-D4A5-0644-96AA-62E898091277}" destId="{1889FC89-FE31-9543-9651-F17913A34E9B}" srcOrd="5" destOrd="0" presId="urn:microsoft.com/office/officeart/2005/8/layout/hProcess11"/>
    <dgm:cxn modelId="{4CA67521-3E35-824E-AE4F-30B029339081}" type="presParOf" srcId="{65B45BFA-D4A5-0644-96AA-62E898091277}" destId="{81615576-24B6-5948-8E45-70B1996F5063}" srcOrd="6" destOrd="0" presId="urn:microsoft.com/office/officeart/2005/8/layout/hProcess11"/>
    <dgm:cxn modelId="{CAEB962E-F77B-8149-94B9-0C2802E4925E}" type="presParOf" srcId="{81615576-24B6-5948-8E45-70B1996F5063}" destId="{1403F746-73DB-6E48-B971-43B8867C3E39}" srcOrd="0" destOrd="0" presId="urn:microsoft.com/office/officeart/2005/8/layout/hProcess11"/>
    <dgm:cxn modelId="{8B753F4D-23AD-AC48-9747-8E2CCEA78EB2}" type="presParOf" srcId="{81615576-24B6-5948-8E45-70B1996F5063}" destId="{ECA3AAEB-EAF2-1445-9A34-C370DE94C3BF}" srcOrd="1" destOrd="0" presId="urn:microsoft.com/office/officeart/2005/8/layout/hProcess11"/>
    <dgm:cxn modelId="{D8344221-F8D4-F34B-8E7B-4DBD9FDDD87C}" type="presParOf" srcId="{81615576-24B6-5948-8E45-70B1996F5063}" destId="{6268CBB5-D4AB-E74B-9119-80D76D25A6B0}" srcOrd="2" destOrd="0" presId="urn:microsoft.com/office/officeart/2005/8/layout/hProcess11"/>
    <dgm:cxn modelId="{62DF8BCC-6438-3A45-9082-01DA897A2A46}" type="presParOf" srcId="{65B45BFA-D4A5-0644-96AA-62E898091277}" destId="{3F75A2B8-4688-7946-8780-935C4E21D6E4}" srcOrd="7" destOrd="0" presId="urn:microsoft.com/office/officeart/2005/8/layout/hProcess11"/>
    <dgm:cxn modelId="{47E86DE8-6D92-F94D-A75A-F22C985DD34F}" type="presParOf" srcId="{65B45BFA-D4A5-0644-96AA-62E898091277}" destId="{0F25488C-F89A-054E-9002-AEBBE7BD2F57}" srcOrd="8" destOrd="0" presId="urn:microsoft.com/office/officeart/2005/8/layout/hProcess11"/>
    <dgm:cxn modelId="{06210D51-0DA3-7F4F-A21D-F33502EE05FC}" type="presParOf" srcId="{0F25488C-F89A-054E-9002-AEBBE7BD2F57}" destId="{3F350E6A-29E7-0B4D-BF2F-08B88FB3F17E}" srcOrd="0" destOrd="0" presId="urn:microsoft.com/office/officeart/2005/8/layout/hProcess11"/>
    <dgm:cxn modelId="{45BAB559-F805-7448-AA8C-B4B2EF92C9B4}" type="presParOf" srcId="{0F25488C-F89A-054E-9002-AEBBE7BD2F57}" destId="{09F5F7B2-0E1E-1C4D-9D29-E27946C126A7}" srcOrd="1" destOrd="0" presId="urn:microsoft.com/office/officeart/2005/8/layout/hProcess11"/>
    <dgm:cxn modelId="{540A05D6-A824-634D-999B-999464EB5553}" type="presParOf" srcId="{0F25488C-F89A-054E-9002-AEBBE7BD2F57}" destId="{ED5BBD7B-BA4B-B540-ADAD-A4B1B6EA037F}"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F9519B-AE22-564F-B5B8-FB40C3F8C6A0}" type="doc">
      <dgm:prSet loTypeId="urn:microsoft.com/office/officeart/2005/8/layout/hProcess11" loCatId="" qsTypeId="urn:microsoft.com/office/officeart/2005/8/quickstyle/simple1" qsCatId="simple" csTypeId="urn:microsoft.com/office/officeart/2005/8/colors/accent1_2" csCatId="accent1" phldr="1"/>
      <dgm:spPr/>
    </dgm:pt>
    <dgm:pt modelId="{3667EBEB-0E85-C543-B230-82E5577BC2E3}">
      <dgm:prSet phldrT="[Text]"/>
      <dgm:spPr/>
      <dgm:t>
        <a:bodyPr/>
        <a:lstStyle/>
        <a:p>
          <a:r>
            <a:rPr lang="en-GB" dirty="0"/>
            <a:t>0</a:t>
          </a:r>
        </a:p>
      </dgm:t>
    </dgm:pt>
    <dgm:pt modelId="{A211B71F-49CC-5F41-B38F-BA201CFA9394}" type="parTrans" cxnId="{BC28C8CE-BAF0-EF42-A6DA-7B6DAE3A3C49}">
      <dgm:prSet/>
      <dgm:spPr/>
      <dgm:t>
        <a:bodyPr/>
        <a:lstStyle/>
        <a:p>
          <a:endParaRPr lang="en-GB"/>
        </a:p>
      </dgm:t>
    </dgm:pt>
    <dgm:pt modelId="{5B11CB91-C68E-4540-9C53-F9CCD637EB56}" type="sibTrans" cxnId="{BC28C8CE-BAF0-EF42-A6DA-7B6DAE3A3C49}">
      <dgm:prSet/>
      <dgm:spPr/>
      <dgm:t>
        <a:bodyPr/>
        <a:lstStyle/>
        <a:p>
          <a:endParaRPr lang="en-GB"/>
        </a:p>
      </dgm:t>
    </dgm:pt>
    <dgm:pt modelId="{01536966-3900-E546-8B8D-6EF5B6C244B3}">
      <dgm:prSet phldrT="[Text]"/>
      <dgm:spPr/>
      <dgm:t>
        <a:bodyPr/>
        <a:lstStyle/>
        <a:p>
          <a:r>
            <a:rPr lang="en-GB" dirty="0"/>
            <a:t>250</a:t>
          </a:r>
        </a:p>
      </dgm:t>
    </dgm:pt>
    <dgm:pt modelId="{A44AFD7D-2302-7D4F-97DA-04DD9BA2FB02}" type="parTrans" cxnId="{987C9F3F-7BAF-844F-B54A-A069768423ED}">
      <dgm:prSet/>
      <dgm:spPr/>
      <dgm:t>
        <a:bodyPr/>
        <a:lstStyle/>
        <a:p>
          <a:endParaRPr lang="en-GB"/>
        </a:p>
      </dgm:t>
    </dgm:pt>
    <dgm:pt modelId="{99B1FF95-CBE8-B441-ACCF-0BE801E05674}" type="sibTrans" cxnId="{987C9F3F-7BAF-844F-B54A-A069768423ED}">
      <dgm:prSet/>
      <dgm:spPr/>
      <dgm:t>
        <a:bodyPr/>
        <a:lstStyle/>
        <a:p>
          <a:endParaRPr lang="en-GB"/>
        </a:p>
      </dgm:t>
    </dgm:pt>
    <dgm:pt modelId="{55C24312-3E64-A74F-A072-20466030D27D}">
      <dgm:prSet phldrT="[Text]"/>
      <dgm:spPr/>
      <dgm:t>
        <a:bodyPr/>
        <a:lstStyle/>
        <a:p>
          <a:r>
            <a:rPr lang="en-GB" dirty="0"/>
            <a:t>1500</a:t>
          </a:r>
        </a:p>
      </dgm:t>
    </dgm:pt>
    <dgm:pt modelId="{4B35CA1E-2191-7D45-A63D-52DFF14C9D95}" type="parTrans" cxnId="{7E2729BB-EE9C-7946-894F-2D622379E2E9}">
      <dgm:prSet/>
      <dgm:spPr/>
      <dgm:t>
        <a:bodyPr/>
        <a:lstStyle/>
        <a:p>
          <a:endParaRPr lang="en-GB"/>
        </a:p>
      </dgm:t>
    </dgm:pt>
    <dgm:pt modelId="{4710802D-C943-D04A-A1CF-73854587A17F}" type="sibTrans" cxnId="{7E2729BB-EE9C-7946-894F-2D622379E2E9}">
      <dgm:prSet/>
      <dgm:spPr/>
      <dgm:t>
        <a:bodyPr/>
        <a:lstStyle/>
        <a:p>
          <a:endParaRPr lang="en-GB"/>
        </a:p>
      </dgm:t>
    </dgm:pt>
    <dgm:pt modelId="{E28BB821-FD49-AC42-841A-9E63100C1423}">
      <dgm:prSet phldrT="[Text]"/>
      <dgm:spPr/>
      <dgm:t>
        <a:bodyPr/>
        <a:lstStyle/>
        <a:p>
          <a:r>
            <a:rPr lang="en-GB" dirty="0"/>
            <a:t>500</a:t>
          </a:r>
        </a:p>
      </dgm:t>
    </dgm:pt>
    <dgm:pt modelId="{89CCF1DA-D178-2349-B2A1-64C2DB9F0392}" type="parTrans" cxnId="{D2DD1A66-513D-054F-9F6C-7B26A68A80DB}">
      <dgm:prSet/>
      <dgm:spPr/>
      <dgm:t>
        <a:bodyPr/>
        <a:lstStyle/>
        <a:p>
          <a:endParaRPr lang="en-GB"/>
        </a:p>
      </dgm:t>
    </dgm:pt>
    <dgm:pt modelId="{C62BC66C-FDD5-A441-B25D-9146999184C7}" type="sibTrans" cxnId="{D2DD1A66-513D-054F-9F6C-7B26A68A80DB}">
      <dgm:prSet/>
      <dgm:spPr/>
      <dgm:t>
        <a:bodyPr/>
        <a:lstStyle/>
        <a:p>
          <a:endParaRPr lang="en-GB"/>
        </a:p>
      </dgm:t>
    </dgm:pt>
    <dgm:pt modelId="{D47B7924-F91D-0B46-9620-E2CED3ADD169}">
      <dgm:prSet phldrT="[Text]"/>
      <dgm:spPr/>
      <dgm:t>
        <a:bodyPr/>
        <a:lstStyle/>
        <a:p>
          <a:r>
            <a:rPr lang="en-GB" dirty="0"/>
            <a:t>750</a:t>
          </a:r>
        </a:p>
      </dgm:t>
    </dgm:pt>
    <dgm:pt modelId="{2DEFB013-CD74-A040-A557-56214DEA3D7B}" type="parTrans" cxnId="{A14EFB8C-422B-1E41-8672-FF9E6132A7C9}">
      <dgm:prSet/>
      <dgm:spPr/>
      <dgm:t>
        <a:bodyPr/>
        <a:lstStyle/>
        <a:p>
          <a:endParaRPr lang="en-GB"/>
        </a:p>
      </dgm:t>
    </dgm:pt>
    <dgm:pt modelId="{4E4CF615-4D42-9940-AB03-AB44BE47F668}" type="sibTrans" cxnId="{A14EFB8C-422B-1E41-8672-FF9E6132A7C9}">
      <dgm:prSet/>
      <dgm:spPr/>
      <dgm:t>
        <a:bodyPr/>
        <a:lstStyle/>
        <a:p>
          <a:endParaRPr lang="en-GB"/>
        </a:p>
      </dgm:t>
    </dgm:pt>
    <dgm:pt modelId="{55244859-B30D-CE43-AF4B-63DA69029AF9}" type="pres">
      <dgm:prSet presAssocID="{3CF9519B-AE22-564F-B5B8-FB40C3F8C6A0}" presName="Name0" presStyleCnt="0">
        <dgm:presLayoutVars>
          <dgm:dir/>
          <dgm:resizeHandles val="exact"/>
        </dgm:presLayoutVars>
      </dgm:prSet>
      <dgm:spPr/>
    </dgm:pt>
    <dgm:pt modelId="{96FDD190-54ED-9D40-8F39-0D0E5ACF1505}" type="pres">
      <dgm:prSet presAssocID="{3CF9519B-AE22-564F-B5B8-FB40C3F8C6A0}" presName="arrow" presStyleLbl="bgShp" presStyleIdx="0" presStyleCnt="1"/>
      <dgm:spPr/>
    </dgm:pt>
    <dgm:pt modelId="{65B45BFA-D4A5-0644-96AA-62E898091277}" type="pres">
      <dgm:prSet presAssocID="{3CF9519B-AE22-564F-B5B8-FB40C3F8C6A0}" presName="points" presStyleCnt="0"/>
      <dgm:spPr/>
    </dgm:pt>
    <dgm:pt modelId="{25F57C19-DE4A-8D40-A613-4E2924C3D8E2}" type="pres">
      <dgm:prSet presAssocID="{3667EBEB-0E85-C543-B230-82E5577BC2E3}" presName="compositeA" presStyleCnt="0"/>
      <dgm:spPr/>
    </dgm:pt>
    <dgm:pt modelId="{4EB5F99C-57E2-A74D-B821-1D7111E163F0}" type="pres">
      <dgm:prSet presAssocID="{3667EBEB-0E85-C543-B230-82E5577BC2E3}" presName="textA" presStyleLbl="revTx" presStyleIdx="0" presStyleCnt="5">
        <dgm:presLayoutVars>
          <dgm:bulletEnabled val="1"/>
        </dgm:presLayoutVars>
      </dgm:prSet>
      <dgm:spPr/>
    </dgm:pt>
    <dgm:pt modelId="{6DDD6885-C4F4-334F-8B22-74D2D07AD854}" type="pres">
      <dgm:prSet presAssocID="{3667EBEB-0E85-C543-B230-82E5577BC2E3}" presName="circleA" presStyleLbl="node1" presStyleIdx="0" presStyleCnt="5"/>
      <dgm:spPr/>
    </dgm:pt>
    <dgm:pt modelId="{22183DA3-CACE-7B44-8787-FBAB45CA4DE5}" type="pres">
      <dgm:prSet presAssocID="{3667EBEB-0E85-C543-B230-82E5577BC2E3}" presName="spaceA" presStyleCnt="0"/>
      <dgm:spPr/>
    </dgm:pt>
    <dgm:pt modelId="{EE816E9C-4A90-5345-AEAD-A4CDD95EDB79}" type="pres">
      <dgm:prSet presAssocID="{5B11CB91-C68E-4540-9C53-F9CCD637EB56}" presName="space" presStyleCnt="0"/>
      <dgm:spPr/>
    </dgm:pt>
    <dgm:pt modelId="{30522812-93B9-A94C-8CAE-D9C04110CED4}" type="pres">
      <dgm:prSet presAssocID="{01536966-3900-E546-8B8D-6EF5B6C244B3}" presName="compositeB" presStyleCnt="0"/>
      <dgm:spPr/>
    </dgm:pt>
    <dgm:pt modelId="{6E7E4559-524D-6E48-BC35-E27BAABE9FF5}" type="pres">
      <dgm:prSet presAssocID="{01536966-3900-E546-8B8D-6EF5B6C244B3}" presName="textB" presStyleLbl="revTx" presStyleIdx="1" presStyleCnt="5">
        <dgm:presLayoutVars>
          <dgm:bulletEnabled val="1"/>
        </dgm:presLayoutVars>
      </dgm:prSet>
      <dgm:spPr/>
    </dgm:pt>
    <dgm:pt modelId="{340A345A-6DF9-5E41-84AB-F86AD8C67097}" type="pres">
      <dgm:prSet presAssocID="{01536966-3900-E546-8B8D-6EF5B6C244B3}" presName="circleB" presStyleLbl="node1" presStyleIdx="1" presStyleCnt="5"/>
      <dgm:spPr/>
    </dgm:pt>
    <dgm:pt modelId="{456C35C3-AC1C-9441-9018-A46BFFE41FBE}" type="pres">
      <dgm:prSet presAssocID="{01536966-3900-E546-8B8D-6EF5B6C244B3}" presName="spaceB" presStyleCnt="0"/>
      <dgm:spPr/>
    </dgm:pt>
    <dgm:pt modelId="{AE12DE95-18D1-2340-8070-2306457D7592}" type="pres">
      <dgm:prSet presAssocID="{99B1FF95-CBE8-B441-ACCF-0BE801E05674}" presName="space" presStyleCnt="0"/>
      <dgm:spPr/>
    </dgm:pt>
    <dgm:pt modelId="{3F827B23-5978-9F45-BF08-B92ABC4390CC}" type="pres">
      <dgm:prSet presAssocID="{E28BB821-FD49-AC42-841A-9E63100C1423}" presName="compositeA" presStyleCnt="0"/>
      <dgm:spPr/>
    </dgm:pt>
    <dgm:pt modelId="{5FD1B255-9046-7C47-A70C-590D689BFFD5}" type="pres">
      <dgm:prSet presAssocID="{E28BB821-FD49-AC42-841A-9E63100C1423}" presName="textA" presStyleLbl="revTx" presStyleIdx="2" presStyleCnt="5">
        <dgm:presLayoutVars>
          <dgm:bulletEnabled val="1"/>
        </dgm:presLayoutVars>
      </dgm:prSet>
      <dgm:spPr/>
    </dgm:pt>
    <dgm:pt modelId="{6F96C31D-12D3-DC41-AFB5-B5EFB99F6BD8}" type="pres">
      <dgm:prSet presAssocID="{E28BB821-FD49-AC42-841A-9E63100C1423}" presName="circleA" presStyleLbl="node1" presStyleIdx="2" presStyleCnt="5"/>
      <dgm:spPr/>
    </dgm:pt>
    <dgm:pt modelId="{8426C16E-32AF-8C46-B250-A0A04AD91328}" type="pres">
      <dgm:prSet presAssocID="{E28BB821-FD49-AC42-841A-9E63100C1423}" presName="spaceA" presStyleCnt="0"/>
      <dgm:spPr/>
    </dgm:pt>
    <dgm:pt modelId="{1889FC89-FE31-9543-9651-F17913A34E9B}" type="pres">
      <dgm:prSet presAssocID="{C62BC66C-FDD5-A441-B25D-9146999184C7}" presName="space" presStyleCnt="0"/>
      <dgm:spPr/>
    </dgm:pt>
    <dgm:pt modelId="{81615576-24B6-5948-8E45-70B1996F5063}" type="pres">
      <dgm:prSet presAssocID="{D47B7924-F91D-0B46-9620-E2CED3ADD169}" presName="compositeB" presStyleCnt="0"/>
      <dgm:spPr/>
    </dgm:pt>
    <dgm:pt modelId="{1403F746-73DB-6E48-B971-43B8867C3E39}" type="pres">
      <dgm:prSet presAssocID="{D47B7924-F91D-0B46-9620-E2CED3ADD169}" presName="textB" presStyleLbl="revTx" presStyleIdx="3" presStyleCnt="5">
        <dgm:presLayoutVars>
          <dgm:bulletEnabled val="1"/>
        </dgm:presLayoutVars>
      </dgm:prSet>
      <dgm:spPr/>
    </dgm:pt>
    <dgm:pt modelId="{ECA3AAEB-EAF2-1445-9A34-C370DE94C3BF}" type="pres">
      <dgm:prSet presAssocID="{D47B7924-F91D-0B46-9620-E2CED3ADD169}" presName="circleB" presStyleLbl="node1" presStyleIdx="3" presStyleCnt="5"/>
      <dgm:spPr/>
    </dgm:pt>
    <dgm:pt modelId="{6268CBB5-D4AB-E74B-9119-80D76D25A6B0}" type="pres">
      <dgm:prSet presAssocID="{D47B7924-F91D-0B46-9620-E2CED3ADD169}" presName="spaceB" presStyleCnt="0"/>
      <dgm:spPr/>
    </dgm:pt>
    <dgm:pt modelId="{3F75A2B8-4688-7946-8780-935C4E21D6E4}" type="pres">
      <dgm:prSet presAssocID="{4E4CF615-4D42-9940-AB03-AB44BE47F668}" presName="space" presStyleCnt="0"/>
      <dgm:spPr/>
    </dgm:pt>
    <dgm:pt modelId="{0F25488C-F89A-054E-9002-AEBBE7BD2F57}" type="pres">
      <dgm:prSet presAssocID="{55C24312-3E64-A74F-A072-20466030D27D}" presName="compositeA" presStyleCnt="0"/>
      <dgm:spPr/>
    </dgm:pt>
    <dgm:pt modelId="{3F350E6A-29E7-0B4D-BF2F-08B88FB3F17E}" type="pres">
      <dgm:prSet presAssocID="{55C24312-3E64-A74F-A072-20466030D27D}" presName="textA" presStyleLbl="revTx" presStyleIdx="4" presStyleCnt="5">
        <dgm:presLayoutVars>
          <dgm:bulletEnabled val="1"/>
        </dgm:presLayoutVars>
      </dgm:prSet>
      <dgm:spPr/>
    </dgm:pt>
    <dgm:pt modelId="{09F5F7B2-0E1E-1C4D-9D29-E27946C126A7}" type="pres">
      <dgm:prSet presAssocID="{55C24312-3E64-A74F-A072-20466030D27D}" presName="circleA" presStyleLbl="node1" presStyleIdx="4" presStyleCnt="5"/>
      <dgm:spPr/>
    </dgm:pt>
    <dgm:pt modelId="{ED5BBD7B-BA4B-B540-ADAD-A4B1B6EA037F}" type="pres">
      <dgm:prSet presAssocID="{55C24312-3E64-A74F-A072-20466030D27D}" presName="spaceA" presStyleCnt="0"/>
      <dgm:spPr/>
    </dgm:pt>
  </dgm:ptLst>
  <dgm:cxnLst>
    <dgm:cxn modelId="{8186C822-A8FB-7443-872C-31FEB79613A8}" type="presOf" srcId="{3667EBEB-0E85-C543-B230-82E5577BC2E3}" destId="{4EB5F99C-57E2-A74D-B821-1D7111E163F0}" srcOrd="0" destOrd="0" presId="urn:microsoft.com/office/officeart/2005/8/layout/hProcess11"/>
    <dgm:cxn modelId="{BB694D3B-02CB-F649-80BB-3A470B0E609E}" type="presOf" srcId="{55C24312-3E64-A74F-A072-20466030D27D}" destId="{3F350E6A-29E7-0B4D-BF2F-08B88FB3F17E}" srcOrd="0" destOrd="0" presId="urn:microsoft.com/office/officeart/2005/8/layout/hProcess11"/>
    <dgm:cxn modelId="{987C9F3F-7BAF-844F-B54A-A069768423ED}" srcId="{3CF9519B-AE22-564F-B5B8-FB40C3F8C6A0}" destId="{01536966-3900-E546-8B8D-6EF5B6C244B3}" srcOrd="1" destOrd="0" parTransId="{A44AFD7D-2302-7D4F-97DA-04DD9BA2FB02}" sibTransId="{99B1FF95-CBE8-B441-ACCF-0BE801E05674}"/>
    <dgm:cxn modelId="{D2DD1A66-513D-054F-9F6C-7B26A68A80DB}" srcId="{3CF9519B-AE22-564F-B5B8-FB40C3F8C6A0}" destId="{E28BB821-FD49-AC42-841A-9E63100C1423}" srcOrd="2" destOrd="0" parTransId="{89CCF1DA-D178-2349-B2A1-64C2DB9F0392}" sibTransId="{C62BC66C-FDD5-A441-B25D-9146999184C7}"/>
    <dgm:cxn modelId="{8E21F06B-6741-E54D-BF3A-3404F5F4D3FB}" type="presOf" srcId="{D47B7924-F91D-0B46-9620-E2CED3ADD169}" destId="{1403F746-73DB-6E48-B971-43B8867C3E39}" srcOrd="0" destOrd="0" presId="urn:microsoft.com/office/officeart/2005/8/layout/hProcess11"/>
    <dgm:cxn modelId="{F2E7A76F-7909-D547-AC07-1F1C88AEB21E}" type="presOf" srcId="{E28BB821-FD49-AC42-841A-9E63100C1423}" destId="{5FD1B255-9046-7C47-A70C-590D689BFFD5}" srcOrd="0" destOrd="0" presId="urn:microsoft.com/office/officeart/2005/8/layout/hProcess11"/>
    <dgm:cxn modelId="{795B5F79-83D5-2240-81FE-68F491F44810}" type="presOf" srcId="{01536966-3900-E546-8B8D-6EF5B6C244B3}" destId="{6E7E4559-524D-6E48-BC35-E27BAABE9FF5}" srcOrd="0" destOrd="0" presId="urn:microsoft.com/office/officeart/2005/8/layout/hProcess11"/>
    <dgm:cxn modelId="{A14EFB8C-422B-1E41-8672-FF9E6132A7C9}" srcId="{3CF9519B-AE22-564F-B5B8-FB40C3F8C6A0}" destId="{D47B7924-F91D-0B46-9620-E2CED3ADD169}" srcOrd="3" destOrd="0" parTransId="{2DEFB013-CD74-A040-A557-56214DEA3D7B}" sibTransId="{4E4CF615-4D42-9940-AB03-AB44BE47F668}"/>
    <dgm:cxn modelId="{AFD397A6-6BB3-7946-860F-7E87422BE6B4}" type="presOf" srcId="{3CF9519B-AE22-564F-B5B8-FB40C3F8C6A0}" destId="{55244859-B30D-CE43-AF4B-63DA69029AF9}" srcOrd="0" destOrd="0" presId="urn:microsoft.com/office/officeart/2005/8/layout/hProcess11"/>
    <dgm:cxn modelId="{7E2729BB-EE9C-7946-894F-2D622379E2E9}" srcId="{3CF9519B-AE22-564F-B5B8-FB40C3F8C6A0}" destId="{55C24312-3E64-A74F-A072-20466030D27D}" srcOrd="4" destOrd="0" parTransId="{4B35CA1E-2191-7D45-A63D-52DFF14C9D95}" sibTransId="{4710802D-C943-D04A-A1CF-73854587A17F}"/>
    <dgm:cxn modelId="{BC28C8CE-BAF0-EF42-A6DA-7B6DAE3A3C49}" srcId="{3CF9519B-AE22-564F-B5B8-FB40C3F8C6A0}" destId="{3667EBEB-0E85-C543-B230-82E5577BC2E3}" srcOrd="0" destOrd="0" parTransId="{A211B71F-49CC-5F41-B38F-BA201CFA9394}" sibTransId="{5B11CB91-C68E-4540-9C53-F9CCD637EB56}"/>
    <dgm:cxn modelId="{8CC27330-BD7B-C543-BFDD-E97AE2C0F06D}" type="presParOf" srcId="{55244859-B30D-CE43-AF4B-63DA69029AF9}" destId="{96FDD190-54ED-9D40-8F39-0D0E5ACF1505}" srcOrd="0" destOrd="0" presId="urn:microsoft.com/office/officeart/2005/8/layout/hProcess11"/>
    <dgm:cxn modelId="{8FAA29BD-194B-004F-9B57-38EC709F2EBA}" type="presParOf" srcId="{55244859-B30D-CE43-AF4B-63DA69029AF9}" destId="{65B45BFA-D4A5-0644-96AA-62E898091277}" srcOrd="1" destOrd="0" presId="urn:microsoft.com/office/officeart/2005/8/layout/hProcess11"/>
    <dgm:cxn modelId="{E9B9A28D-EAF9-C442-8253-6FE9D8567692}" type="presParOf" srcId="{65B45BFA-D4A5-0644-96AA-62E898091277}" destId="{25F57C19-DE4A-8D40-A613-4E2924C3D8E2}" srcOrd="0" destOrd="0" presId="urn:microsoft.com/office/officeart/2005/8/layout/hProcess11"/>
    <dgm:cxn modelId="{B8A92933-CCAF-D546-BE07-D093F72EC214}" type="presParOf" srcId="{25F57C19-DE4A-8D40-A613-4E2924C3D8E2}" destId="{4EB5F99C-57E2-A74D-B821-1D7111E163F0}" srcOrd="0" destOrd="0" presId="urn:microsoft.com/office/officeart/2005/8/layout/hProcess11"/>
    <dgm:cxn modelId="{A3E0085E-ABFF-3444-AC2B-33A2504FDAD4}" type="presParOf" srcId="{25F57C19-DE4A-8D40-A613-4E2924C3D8E2}" destId="{6DDD6885-C4F4-334F-8B22-74D2D07AD854}" srcOrd="1" destOrd="0" presId="urn:microsoft.com/office/officeart/2005/8/layout/hProcess11"/>
    <dgm:cxn modelId="{83073125-3B6A-944F-8843-20F555F53F84}" type="presParOf" srcId="{25F57C19-DE4A-8D40-A613-4E2924C3D8E2}" destId="{22183DA3-CACE-7B44-8787-FBAB45CA4DE5}" srcOrd="2" destOrd="0" presId="urn:microsoft.com/office/officeart/2005/8/layout/hProcess11"/>
    <dgm:cxn modelId="{95958E35-B054-9744-AB2B-0AEC35D58141}" type="presParOf" srcId="{65B45BFA-D4A5-0644-96AA-62E898091277}" destId="{EE816E9C-4A90-5345-AEAD-A4CDD95EDB79}" srcOrd="1" destOrd="0" presId="urn:microsoft.com/office/officeart/2005/8/layout/hProcess11"/>
    <dgm:cxn modelId="{32A2DEC8-4A5F-3F4D-AD8E-13A764DFF06A}" type="presParOf" srcId="{65B45BFA-D4A5-0644-96AA-62E898091277}" destId="{30522812-93B9-A94C-8CAE-D9C04110CED4}" srcOrd="2" destOrd="0" presId="urn:microsoft.com/office/officeart/2005/8/layout/hProcess11"/>
    <dgm:cxn modelId="{58E01403-8AD0-2944-ACF1-F639C860BBF4}" type="presParOf" srcId="{30522812-93B9-A94C-8CAE-D9C04110CED4}" destId="{6E7E4559-524D-6E48-BC35-E27BAABE9FF5}" srcOrd="0" destOrd="0" presId="urn:microsoft.com/office/officeart/2005/8/layout/hProcess11"/>
    <dgm:cxn modelId="{34FDE4C4-D79C-2744-95B4-4E0423B81B51}" type="presParOf" srcId="{30522812-93B9-A94C-8CAE-D9C04110CED4}" destId="{340A345A-6DF9-5E41-84AB-F86AD8C67097}" srcOrd="1" destOrd="0" presId="urn:microsoft.com/office/officeart/2005/8/layout/hProcess11"/>
    <dgm:cxn modelId="{EF087DE4-E015-D14F-9E82-F1793959521D}" type="presParOf" srcId="{30522812-93B9-A94C-8CAE-D9C04110CED4}" destId="{456C35C3-AC1C-9441-9018-A46BFFE41FBE}" srcOrd="2" destOrd="0" presId="urn:microsoft.com/office/officeart/2005/8/layout/hProcess11"/>
    <dgm:cxn modelId="{80D45B60-D818-3F4A-9E54-17ABD1A40236}" type="presParOf" srcId="{65B45BFA-D4A5-0644-96AA-62E898091277}" destId="{AE12DE95-18D1-2340-8070-2306457D7592}" srcOrd="3" destOrd="0" presId="urn:microsoft.com/office/officeart/2005/8/layout/hProcess11"/>
    <dgm:cxn modelId="{3F36C7A8-8ABE-EE44-91F4-B5F4DD10A702}" type="presParOf" srcId="{65B45BFA-D4A5-0644-96AA-62E898091277}" destId="{3F827B23-5978-9F45-BF08-B92ABC4390CC}" srcOrd="4" destOrd="0" presId="urn:microsoft.com/office/officeart/2005/8/layout/hProcess11"/>
    <dgm:cxn modelId="{E92EB464-F7EF-AF49-8C72-94821574099B}" type="presParOf" srcId="{3F827B23-5978-9F45-BF08-B92ABC4390CC}" destId="{5FD1B255-9046-7C47-A70C-590D689BFFD5}" srcOrd="0" destOrd="0" presId="urn:microsoft.com/office/officeart/2005/8/layout/hProcess11"/>
    <dgm:cxn modelId="{EEAC2769-A361-0F4E-BE40-3F4286F15045}" type="presParOf" srcId="{3F827B23-5978-9F45-BF08-B92ABC4390CC}" destId="{6F96C31D-12D3-DC41-AFB5-B5EFB99F6BD8}" srcOrd="1" destOrd="0" presId="urn:microsoft.com/office/officeart/2005/8/layout/hProcess11"/>
    <dgm:cxn modelId="{4AC7D354-83F5-B44C-927F-A6A91CCE0D57}" type="presParOf" srcId="{3F827B23-5978-9F45-BF08-B92ABC4390CC}" destId="{8426C16E-32AF-8C46-B250-A0A04AD91328}" srcOrd="2" destOrd="0" presId="urn:microsoft.com/office/officeart/2005/8/layout/hProcess11"/>
    <dgm:cxn modelId="{C12C3BFD-A9C3-4847-A916-19063012692D}" type="presParOf" srcId="{65B45BFA-D4A5-0644-96AA-62E898091277}" destId="{1889FC89-FE31-9543-9651-F17913A34E9B}" srcOrd="5" destOrd="0" presId="urn:microsoft.com/office/officeart/2005/8/layout/hProcess11"/>
    <dgm:cxn modelId="{4CA67521-3E35-824E-AE4F-30B029339081}" type="presParOf" srcId="{65B45BFA-D4A5-0644-96AA-62E898091277}" destId="{81615576-24B6-5948-8E45-70B1996F5063}" srcOrd="6" destOrd="0" presId="urn:microsoft.com/office/officeart/2005/8/layout/hProcess11"/>
    <dgm:cxn modelId="{CAEB962E-F77B-8149-94B9-0C2802E4925E}" type="presParOf" srcId="{81615576-24B6-5948-8E45-70B1996F5063}" destId="{1403F746-73DB-6E48-B971-43B8867C3E39}" srcOrd="0" destOrd="0" presId="urn:microsoft.com/office/officeart/2005/8/layout/hProcess11"/>
    <dgm:cxn modelId="{8B753F4D-23AD-AC48-9747-8E2CCEA78EB2}" type="presParOf" srcId="{81615576-24B6-5948-8E45-70B1996F5063}" destId="{ECA3AAEB-EAF2-1445-9A34-C370DE94C3BF}" srcOrd="1" destOrd="0" presId="urn:microsoft.com/office/officeart/2005/8/layout/hProcess11"/>
    <dgm:cxn modelId="{D8344221-F8D4-F34B-8E7B-4DBD9FDDD87C}" type="presParOf" srcId="{81615576-24B6-5948-8E45-70B1996F5063}" destId="{6268CBB5-D4AB-E74B-9119-80D76D25A6B0}" srcOrd="2" destOrd="0" presId="urn:microsoft.com/office/officeart/2005/8/layout/hProcess11"/>
    <dgm:cxn modelId="{62DF8BCC-6438-3A45-9082-01DA897A2A46}" type="presParOf" srcId="{65B45BFA-D4A5-0644-96AA-62E898091277}" destId="{3F75A2B8-4688-7946-8780-935C4E21D6E4}" srcOrd="7" destOrd="0" presId="urn:microsoft.com/office/officeart/2005/8/layout/hProcess11"/>
    <dgm:cxn modelId="{47E86DE8-6D92-F94D-A75A-F22C985DD34F}" type="presParOf" srcId="{65B45BFA-D4A5-0644-96AA-62E898091277}" destId="{0F25488C-F89A-054E-9002-AEBBE7BD2F57}" srcOrd="8" destOrd="0" presId="urn:microsoft.com/office/officeart/2005/8/layout/hProcess11"/>
    <dgm:cxn modelId="{06210D51-0DA3-7F4F-A21D-F33502EE05FC}" type="presParOf" srcId="{0F25488C-F89A-054E-9002-AEBBE7BD2F57}" destId="{3F350E6A-29E7-0B4D-BF2F-08B88FB3F17E}" srcOrd="0" destOrd="0" presId="urn:microsoft.com/office/officeart/2005/8/layout/hProcess11"/>
    <dgm:cxn modelId="{45BAB559-F805-7448-AA8C-B4B2EF92C9B4}" type="presParOf" srcId="{0F25488C-F89A-054E-9002-AEBBE7BD2F57}" destId="{09F5F7B2-0E1E-1C4D-9D29-E27946C126A7}" srcOrd="1" destOrd="0" presId="urn:microsoft.com/office/officeart/2005/8/layout/hProcess11"/>
    <dgm:cxn modelId="{540A05D6-A824-634D-999B-999464EB5553}" type="presParOf" srcId="{0F25488C-F89A-054E-9002-AEBBE7BD2F57}" destId="{ED5BBD7B-BA4B-B540-ADAD-A4B1B6EA037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D8987-CADE-8C45-A538-4D00CB5ED22F}">
      <dsp:nvSpPr>
        <dsp:cNvPr id="0" name=""/>
        <dsp:cNvSpPr/>
      </dsp:nvSpPr>
      <dsp:spPr>
        <a:xfrm>
          <a:off x="0" y="425704"/>
          <a:ext cx="2644723" cy="1057889"/>
        </a:xfrm>
        <a:prstGeom prst="leftRightRibb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9D730F-006A-0E47-BAC8-6F7C16EA7A27}">
      <dsp:nvSpPr>
        <dsp:cNvPr id="0" name=""/>
        <dsp:cNvSpPr/>
      </dsp:nvSpPr>
      <dsp:spPr>
        <a:xfrm>
          <a:off x="317366" y="610835"/>
          <a:ext cx="872758" cy="51836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Acute</a:t>
          </a:r>
        </a:p>
      </dsp:txBody>
      <dsp:txXfrm>
        <a:off x="317366" y="610835"/>
        <a:ext cx="872758" cy="518365"/>
      </dsp:txXfrm>
    </dsp:sp>
    <dsp:sp modelId="{BBC65B19-6E61-F545-88B4-F3BE136BA5B1}">
      <dsp:nvSpPr>
        <dsp:cNvPr id="0" name=""/>
        <dsp:cNvSpPr/>
      </dsp:nvSpPr>
      <dsp:spPr>
        <a:xfrm>
          <a:off x="1322361" y="780097"/>
          <a:ext cx="1031442" cy="51836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Chronic</a:t>
          </a:r>
        </a:p>
      </dsp:txBody>
      <dsp:txXfrm>
        <a:off x="1322361" y="780097"/>
        <a:ext cx="1031442" cy="5183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B9337-F54C-2441-A12B-CB3E48656782}">
      <dsp:nvSpPr>
        <dsp:cNvPr id="0" name=""/>
        <dsp:cNvSpPr/>
      </dsp:nvSpPr>
      <dsp:spPr>
        <a:xfrm rot="3753236">
          <a:off x="1306028" y="2848924"/>
          <a:ext cx="719782" cy="51855"/>
        </a:xfrm>
        <a:custGeom>
          <a:avLst/>
          <a:gdLst/>
          <a:ahLst/>
          <a:cxnLst/>
          <a:rect l="0" t="0" r="0" b="0"/>
          <a:pathLst>
            <a:path>
              <a:moveTo>
                <a:pt x="0" y="25927"/>
              </a:moveTo>
              <a:lnTo>
                <a:pt x="719782" y="2592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C928E3C-77B5-354E-9E0D-6F550C0467BD}">
      <dsp:nvSpPr>
        <dsp:cNvPr id="0" name=""/>
        <dsp:cNvSpPr/>
      </dsp:nvSpPr>
      <dsp:spPr>
        <a:xfrm rot="1336400">
          <a:off x="1736298" y="2298387"/>
          <a:ext cx="411105" cy="51855"/>
        </a:xfrm>
        <a:custGeom>
          <a:avLst/>
          <a:gdLst/>
          <a:ahLst/>
          <a:cxnLst/>
          <a:rect l="0" t="0" r="0" b="0"/>
          <a:pathLst>
            <a:path>
              <a:moveTo>
                <a:pt x="0" y="25927"/>
              </a:moveTo>
              <a:lnTo>
                <a:pt x="411105" y="2592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F66CAB0-AA7D-6945-84B4-4CC11C336DCA}">
      <dsp:nvSpPr>
        <dsp:cNvPr id="0" name=""/>
        <dsp:cNvSpPr/>
      </dsp:nvSpPr>
      <dsp:spPr>
        <a:xfrm rot="20278122">
          <a:off x="1737205" y="1720116"/>
          <a:ext cx="395231" cy="51855"/>
        </a:xfrm>
        <a:custGeom>
          <a:avLst/>
          <a:gdLst/>
          <a:ahLst/>
          <a:cxnLst/>
          <a:rect l="0" t="0" r="0" b="0"/>
          <a:pathLst>
            <a:path>
              <a:moveTo>
                <a:pt x="0" y="25927"/>
              </a:moveTo>
              <a:lnTo>
                <a:pt x="395231" y="2592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4452B77-A325-FA4A-B26B-6E45A2AD30EC}">
      <dsp:nvSpPr>
        <dsp:cNvPr id="0" name=""/>
        <dsp:cNvSpPr/>
      </dsp:nvSpPr>
      <dsp:spPr>
        <a:xfrm rot="17892342">
          <a:off x="1313631" y="1156270"/>
          <a:ext cx="740607" cy="51855"/>
        </a:xfrm>
        <a:custGeom>
          <a:avLst/>
          <a:gdLst/>
          <a:ahLst/>
          <a:cxnLst/>
          <a:rect l="0" t="0" r="0" b="0"/>
          <a:pathLst>
            <a:path>
              <a:moveTo>
                <a:pt x="0" y="25927"/>
              </a:moveTo>
              <a:lnTo>
                <a:pt x="740607" y="2592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ACAD43-C47C-0047-9041-47821434F190}">
      <dsp:nvSpPr>
        <dsp:cNvPr id="0" name=""/>
        <dsp:cNvSpPr/>
      </dsp:nvSpPr>
      <dsp:spPr>
        <a:xfrm>
          <a:off x="488280" y="1449536"/>
          <a:ext cx="1479771" cy="1164927"/>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C312282-8EA0-D74D-9B4C-086D429008F0}">
      <dsp:nvSpPr>
        <dsp:cNvPr id="0" name=""/>
        <dsp:cNvSpPr/>
      </dsp:nvSpPr>
      <dsp:spPr>
        <a:xfrm>
          <a:off x="1565223" y="1181"/>
          <a:ext cx="1022953" cy="89737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baseline="0" dirty="0"/>
            <a:t>chromatin structure</a:t>
          </a:r>
        </a:p>
      </dsp:txBody>
      <dsp:txXfrm>
        <a:off x="1715031" y="132598"/>
        <a:ext cx="723337" cy="634540"/>
      </dsp:txXfrm>
    </dsp:sp>
    <dsp:sp modelId="{61E4B16C-156E-204E-819C-6ABD0FC550C9}">
      <dsp:nvSpPr>
        <dsp:cNvPr id="0" name=""/>
        <dsp:cNvSpPr/>
      </dsp:nvSpPr>
      <dsp:spPr>
        <a:xfrm>
          <a:off x="2063654" y="983967"/>
          <a:ext cx="1128233" cy="963332"/>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baseline="0" dirty="0"/>
            <a:t>DNA accessibility</a:t>
          </a:r>
        </a:p>
      </dsp:txBody>
      <dsp:txXfrm>
        <a:off x="2228880" y="1125044"/>
        <a:ext cx="797781" cy="681178"/>
      </dsp:txXfrm>
    </dsp:sp>
    <dsp:sp modelId="{1EA89E9C-7EA5-FC44-82ED-0CFB325B4527}">
      <dsp:nvSpPr>
        <dsp:cNvPr id="0" name=""/>
        <dsp:cNvSpPr/>
      </dsp:nvSpPr>
      <dsp:spPr>
        <a:xfrm>
          <a:off x="2075484" y="2131619"/>
          <a:ext cx="1133097" cy="95896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baseline="0" dirty="0"/>
            <a:t>Epigenetic modifications</a:t>
          </a:r>
        </a:p>
      </dsp:txBody>
      <dsp:txXfrm>
        <a:off x="2241422" y="2272056"/>
        <a:ext cx="801221" cy="678087"/>
      </dsp:txXfrm>
    </dsp:sp>
    <dsp:sp modelId="{83966F43-18D8-944C-A720-380EE36C649B}">
      <dsp:nvSpPr>
        <dsp:cNvPr id="0" name=""/>
        <dsp:cNvSpPr/>
      </dsp:nvSpPr>
      <dsp:spPr>
        <a:xfrm>
          <a:off x="1431122" y="3165443"/>
          <a:ext cx="1237515" cy="89737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baseline="0" dirty="0"/>
            <a:t>Transcription factor binding sites</a:t>
          </a:r>
        </a:p>
      </dsp:txBody>
      <dsp:txXfrm>
        <a:off x="1612352" y="3296860"/>
        <a:ext cx="875055" cy="634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DD190-54ED-9D40-8F39-0D0E5ACF1505}">
      <dsp:nvSpPr>
        <dsp:cNvPr id="0" name=""/>
        <dsp:cNvSpPr/>
      </dsp:nvSpPr>
      <dsp:spPr>
        <a:xfrm>
          <a:off x="0" y="466353"/>
          <a:ext cx="1642552" cy="62180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B5F99C-57E2-A74D-B821-1D7111E163F0}">
      <dsp:nvSpPr>
        <dsp:cNvPr id="0" name=""/>
        <dsp:cNvSpPr/>
      </dsp:nvSpPr>
      <dsp:spPr>
        <a:xfrm>
          <a:off x="649" y="0"/>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r>
            <a:rPr lang="en-GB" sz="700" kern="1200" dirty="0"/>
            <a:t>0</a:t>
          </a:r>
        </a:p>
      </dsp:txBody>
      <dsp:txXfrm>
        <a:off x="649" y="0"/>
        <a:ext cx="284037" cy="621804"/>
      </dsp:txXfrm>
    </dsp:sp>
    <dsp:sp modelId="{6DDD6885-C4F4-334F-8B22-74D2D07AD854}">
      <dsp:nvSpPr>
        <dsp:cNvPr id="0" name=""/>
        <dsp:cNvSpPr/>
      </dsp:nvSpPr>
      <dsp:spPr>
        <a:xfrm>
          <a:off x="64943"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7E4559-524D-6E48-BC35-E27BAABE9FF5}">
      <dsp:nvSpPr>
        <dsp:cNvPr id="0" name=""/>
        <dsp:cNvSpPr/>
      </dsp:nvSpPr>
      <dsp:spPr>
        <a:xfrm>
          <a:off x="298889" y="932707"/>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r>
            <a:rPr lang="en-GB" sz="700" kern="1200" dirty="0"/>
            <a:t>250</a:t>
          </a:r>
        </a:p>
      </dsp:txBody>
      <dsp:txXfrm>
        <a:off x="298889" y="932707"/>
        <a:ext cx="284037" cy="621804"/>
      </dsp:txXfrm>
    </dsp:sp>
    <dsp:sp modelId="{340A345A-6DF9-5E41-84AB-F86AD8C67097}">
      <dsp:nvSpPr>
        <dsp:cNvPr id="0" name=""/>
        <dsp:cNvSpPr/>
      </dsp:nvSpPr>
      <dsp:spPr>
        <a:xfrm>
          <a:off x="363182"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1B255-9046-7C47-A70C-590D689BFFD5}">
      <dsp:nvSpPr>
        <dsp:cNvPr id="0" name=""/>
        <dsp:cNvSpPr/>
      </dsp:nvSpPr>
      <dsp:spPr>
        <a:xfrm>
          <a:off x="597129" y="0"/>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r>
            <a:rPr lang="en-GB" sz="700" kern="1200" dirty="0"/>
            <a:t>500</a:t>
          </a:r>
        </a:p>
      </dsp:txBody>
      <dsp:txXfrm>
        <a:off x="597129" y="0"/>
        <a:ext cx="284037" cy="621804"/>
      </dsp:txXfrm>
    </dsp:sp>
    <dsp:sp modelId="{6F96C31D-12D3-DC41-AFB5-B5EFB99F6BD8}">
      <dsp:nvSpPr>
        <dsp:cNvPr id="0" name=""/>
        <dsp:cNvSpPr/>
      </dsp:nvSpPr>
      <dsp:spPr>
        <a:xfrm>
          <a:off x="661422"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03F746-73DB-6E48-B971-43B8867C3E39}">
      <dsp:nvSpPr>
        <dsp:cNvPr id="0" name=""/>
        <dsp:cNvSpPr/>
      </dsp:nvSpPr>
      <dsp:spPr>
        <a:xfrm>
          <a:off x="895369" y="932707"/>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r>
            <a:rPr lang="en-GB" sz="700" kern="1200" dirty="0"/>
            <a:t>750</a:t>
          </a:r>
        </a:p>
      </dsp:txBody>
      <dsp:txXfrm>
        <a:off x="895369" y="932707"/>
        <a:ext cx="284037" cy="621804"/>
      </dsp:txXfrm>
    </dsp:sp>
    <dsp:sp modelId="{ECA3AAEB-EAF2-1445-9A34-C370DE94C3BF}">
      <dsp:nvSpPr>
        <dsp:cNvPr id="0" name=""/>
        <dsp:cNvSpPr/>
      </dsp:nvSpPr>
      <dsp:spPr>
        <a:xfrm>
          <a:off x="959662"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350E6A-29E7-0B4D-BF2F-08B88FB3F17E}">
      <dsp:nvSpPr>
        <dsp:cNvPr id="0" name=""/>
        <dsp:cNvSpPr/>
      </dsp:nvSpPr>
      <dsp:spPr>
        <a:xfrm>
          <a:off x="1193609" y="0"/>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r>
            <a:rPr lang="en-GB" sz="700" kern="1200" dirty="0"/>
            <a:t>1500</a:t>
          </a:r>
        </a:p>
      </dsp:txBody>
      <dsp:txXfrm>
        <a:off x="1193609" y="0"/>
        <a:ext cx="284037" cy="621804"/>
      </dsp:txXfrm>
    </dsp:sp>
    <dsp:sp modelId="{09F5F7B2-0E1E-1C4D-9D29-E27946C126A7}">
      <dsp:nvSpPr>
        <dsp:cNvPr id="0" name=""/>
        <dsp:cNvSpPr/>
      </dsp:nvSpPr>
      <dsp:spPr>
        <a:xfrm>
          <a:off x="1257902"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DD190-54ED-9D40-8F39-0D0E5ACF1505}">
      <dsp:nvSpPr>
        <dsp:cNvPr id="0" name=""/>
        <dsp:cNvSpPr/>
      </dsp:nvSpPr>
      <dsp:spPr>
        <a:xfrm>
          <a:off x="0" y="466353"/>
          <a:ext cx="1642552" cy="62180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B5F99C-57E2-A74D-B821-1D7111E163F0}">
      <dsp:nvSpPr>
        <dsp:cNvPr id="0" name=""/>
        <dsp:cNvSpPr/>
      </dsp:nvSpPr>
      <dsp:spPr>
        <a:xfrm>
          <a:off x="649" y="0"/>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r>
            <a:rPr lang="en-GB" sz="700" kern="1200" dirty="0"/>
            <a:t>0</a:t>
          </a:r>
        </a:p>
      </dsp:txBody>
      <dsp:txXfrm>
        <a:off x="649" y="0"/>
        <a:ext cx="284037" cy="621804"/>
      </dsp:txXfrm>
    </dsp:sp>
    <dsp:sp modelId="{6DDD6885-C4F4-334F-8B22-74D2D07AD854}">
      <dsp:nvSpPr>
        <dsp:cNvPr id="0" name=""/>
        <dsp:cNvSpPr/>
      </dsp:nvSpPr>
      <dsp:spPr>
        <a:xfrm>
          <a:off x="64943"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7E4559-524D-6E48-BC35-E27BAABE9FF5}">
      <dsp:nvSpPr>
        <dsp:cNvPr id="0" name=""/>
        <dsp:cNvSpPr/>
      </dsp:nvSpPr>
      <dsp:spPr>
        <a:xfrm>
          <a:off x="298889" y="932707"/>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r>
            <a:rPr lang="en-GB" sz="700" kern="1200" dirty="0"/>
            <a:t>250</a:t>
          </a:r>
        </a:p>
      </dsp:txBody>
      <dsp:txXfrm>
        <a:off x="298889" y="932707"/>
        <a:ext cx="284037" cy="621804"/>
      </dsp:txXfrm>
    </dsp:sp>
    <dsp:sp modelId="{340A345A-6DF9-5E41-84AB-F86AD8C67097}">
      <dsp:nvSpPr>
        <dsp:cNvPr id="0" name=""/>
        <dsp:cNvSpPr/>
      </dsp:nvSpPr>
      <dsp:spPr>
        <a:xfrm>
          <a:off x="363182"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1B255-9046-7C47-A70C-590D689BFFD5}">
      <dsp:nvSpPr>
        <dsp:cNvPr id="0" name=""/>
        <dsp:cNvSpPr/>
      </dsp:nvSpPr>
      <dsp:spPr>
        <a:xfrm>
          <a:off x="597129" y="0"/>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r>
            <a:rPr lang="en-GB" sz="700" kern="1200" dirty="0"/>
            <a:t>500</a:t>
          </a:r>
        </a:p>
      </dsp:txBody>
      <dsp:txXfrm>
        <a:off x="597129" y="0"/>
        <a:ext cx="284037" cy="621804"/>
      </dsp:txXfrm>
    </dsp:sp>
    <dsp:sp modelId="{6F96C31D-12D3-DC41-AFB5-B5EFB99F6BD8}">
      <dsp:nvSpPr>
        <dsp:cNvPr id="0" name=""/>
        <dsp:cNvSpPr/>
      </dsp:nvSpPr>
      <dsp:spPr>
        <a:xfrm>
          <a:off x="661422"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03F746-73DB-6E48-B971-43B8867C3E39}">
      <dsp:nvSpPr>
        <dsp:cNvPr id="0" name=""/>
        <dsp:cNvSpPr/>
      </dsp:nvSpPr>
      <dsp:spPr>
        <a:xfrm>
          <a:off x="895369" y="932707"/>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r>
            <a:rPr lang="en-GB" sz="700" kern="1200" dirty="0"/>
            <a:t>750</a:t>
          </a:r>
        </a:p>
      </dsp:txBody>
      <dsp:txXfrm>
        <a:off x="895369" y="932707"/>
        <a:ext cx="284037" cy="621804"/>
      </dsp:txXfrm>
    </dsp:sp>
    <dsp:sp modelId="{ECA3AAEB-EAF2-1445-9A34-C370DE94C3BF}">
      <dsp:nvSpPr>
        <dsp:cNvPr id="0" name=""/>
        <dsp:cNvSpPr/>
      </dsp:nvSpPr>
      <dsp:spPr>
        <a:xfrm>
          <a:off x="959662"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350E6A-29E7-0B4D-BF2F-08B88FB3F17E}">
      <dsp:nvSpPr>
        <dsp:cNvPr id="0" name=""/>
        <dsp:cNvSpPr/>
      </dsp:nvSpPr>
      <dsp:spPr>
        <a:xfrm>
          <a:off x="1193609" y="0"/>
          <a:ext cx="284037" cy="62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r>
            <a:rPr lang="en-GB" sz="700" kern="1200" dirty="0"/>
            <a:t>1500</a:t>
          </a:r>
        </a:p>
      </dsp:txBody>
      <dsp:txXfrm>
        <a:off x="1193609" y="0"/>
        <a:ext cx="284037" cy="621804"/>
      </dsp:txXfrm>
    </dsp:sp>
    <dsp:sp modelId="{09F5F7B2-0E1E-1C4D-9D29-E27946C126A7}">
      <dsp:nvSpPr>
        <dsp:cNvPr id="0" name=""/>
        <dsp:cNvSpPr/>
      </dsp:nvSpPr>
      <dsp:spPr>
        <a:xfrm>
          <a:off x="1257902" y="699530"/>
          <a:ext cx="155451" cy="1554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0.41028</cdr:x>
      <cdr:y>0.30974</cdr:y>
    </cdr:from>
    <cdr:to>
      <cdr:x>0.66011</cdr:x>
      <cdr:y>0.40283</cdr:y>
    </cdr:to>
    <cdr:sp macro="" textlink="">
      <cdr:nvSpPr>
        <cdr:cNvPr id="2" name="TextBox 1">
          <a:extLst xmlns:a="http://schemas.openxmlformats.org/drawingml/2006/main">
            <a:ext uri="{FF2B5EF4-FFF2-40B4-BE49-F238E27FC236}">
              <a16:creationId xmlns:a16="http://schemas.microsoft.com/office/drawing/2014/main" id="{BCF08F10-4A40-AC42-0880-10058BCA637B}"/>
            </a:ext>
          </a:extLst>
        </cdr:cNvPr>
        <cdr:cNvSpPr txBox="1"/>
      </cdr:nvSpPr>
      <cdr:spPr>
        <a:xfrm xmlns:a="http://schemas.openxmlformats.org/drawingml/2006/main">
          <a:off x="3235778" y="1171122"/>
          <a:ext cx="1970316" cy="3519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300" b="1" dirty="0">
              <a:solidFill>
                <a:srgbClr val="C00000"/>
              </a:solidFill>
            </a:rPr>
            <a:t>Validation AUC  0.5045</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 presenting my major research project on developing deep learning models to predict whether lung transplant recipients are experiencing rejection based on their cell-free DNA fragmentation characteristics.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is imbalanced, </a:t>
            </a:r>
            <a:r>
              <a:rPr lang="en-US" dirty="0" err="1"/>
              <a:t>downsampled</a:t>
            </a:r>
            <a:r>
              <a:rPr lang="en-US" dirty="0"/>
              <a:t> </a:t>
            </a:r>
          </a:p>
          <a:p>
            <a:r>
              <a:rPr lang="en-US" dirty="0"/>
              <a:t>Split into training, validation and test sets </a:t>
            </a:r>
          </a:p>
        </p:txBody>
      </p:sp>
    </p:spTree>
    <p:extLst>
      <p:ext uri="{BB962C8B-B14F-4D97-AF65-F5344CB8AC3E}">
        <p14:creationId xmlns:p14="http://schemas.microsoft.com/office/powerpoint/2010/main" val="27301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Highest AUC we reached was on the validation set – 0.504, again not much better than a random classifier</a:t>
            </a:r>
          </a:p>
        </p:txBody>
      </p:sp>
    </p:spTree>
    <p:extLst>
      <p:ext uri="{BB962C8B-B14F-4D97-AF65-F5344CB8AC3E}">
        <p14:creationId xmlns:p14="http://schemas.microsoft.com/office/powerpoint/2010/main" val="1847110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consistently add the same signal at the same features. In the real data, we expect a composite combination of features to have signals in each sample. </a:t>
            </a:r>
          </a:p>
        </p:txBody>
      </p:sp>
    </p:spTree>
    <p:extLst>
      <p:ext uri="{BB962C8B-B14F-4D97-AF65-F5344CB8AC3E}">
        <p14:creationId xmlns:p14="http://schemas.microsoft.com/office/powerpoint/2010/main" val="4065886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have something that classifies on a per-fragment level. But the final % dd-cfDNA levels are calculated on a patient level. So we aggregated the fragment-level predictions for test patients and compared it to the % dd-cfDNA levels from true labels.</a:t>
            </a:r>
          </a:p>
        </p:txBody>
      </p:sp>
    </p:spTree>
    <p:extLst>
      <p:ext uri="{BB962C8B-B14F-4D97-AF65-F5344CB8AC3E}">
        <p14:creationId xmlns:p14="http://schemas.microsoft.com/office/powerpoint/2010/main" val="275876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brings us to the conclusions . Study after study has shown </a:t>
            </a:r>
          </a:p>
        </p:txBody>
      </p:sp>
    </p:spTree>
    <p:extLst>
      <p:ext uri="{BB962C8B-B14F-4D97-AF65-F5344CB8AC3E}">
        <p14:creationId xmlns:p14="http://schemas.microsoft.com/office/powerpoint/2010/main" val="162932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0818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0287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Chronic respiratory diseases are a huge burden on </a:t>
            </a:r>
            <a:r>
              <a:rPr lang="en-US" dirty="0" err="1"/>
              <a:t>today;s</a:t>
            </a:r>
            <a:r>
              <a:rPr lang="en-US" dirty="0"/>
              <a:t> society. According to WHO they are the third leading cause of death globally, with over 4 million annual deaths. Lung transplant is the last resort treatment option for these patients. Over 4600 lung transplants are </a:t>
            </a:r>
            <a:r>
              <a:rPr lang="en-US" dirty="0" err="1"/>
              <a:t>perfomed</a:t>
            </a:r>
            <a:r>
              <a:rPr lang="en-US" dirty="0"/>
              <a:t> every year in the world. But, only a little over half of these transplant recipients are alive 5 years after their transplant </a:t>
            </a:r>
          </a:p>
        </p:txBody>
      </p:sp>
    </p:spTree>
    <p:extLst>
      <p:ext uri="{BB962C8B-B14F-4D97-AF65-F5344CB8AC3E}">
        <p14:creationId xmlns:p14="http://schemas.microsoft.com/office/powerpoint/2010/main" val="164195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Lung transplant has the poorest long term survival outcomes, compared to all types of transplants. The survival rate after 5 years is a just 58%. In other words, an average lung transplant recipients lives for just a little over 5 years after transplant, the lowest among all types of transplants, even heart </a:t>
            </a:r>
          </a:p>
        </p:txBody>
      </p:sp>
    </p:spTree>
    <p:extLst>
      <p:ext uri="{BB962C8B-B14F-4D97-AF65-F5344CB8AC3E}">
        <p14:creationId xmlns:p14="http://schemas.microsoft.com/office/powerpoint/2010/main" val="248438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case due to transplant rejections. Rejections can be chronic or acute. Acute rejections is what usually we are familiar with – where the recipient’s immune system detects HLA and blood group associated antigens on the transplanted organ as foreign and launches an immune attack, damaging the organ in the process. We can mitigate this to some extent by HLA and blood group matching. The other form of rejection, chronic rejection occurs over months or years post transplant. Not much is known about this type of rejection. We only know that acute rejection episodes are a risk factor. Lung transplants have the highest incidence of chronic rejection. This leads to inflammation of the lung bronchiole. The lung capacity is progressively reduced and eventually this results in the death of the patient. </a:t>
            </a:r>
          </a:p>
        </p:txBody>
      </p:sp>
    </p:spTree>
    <p:extLst>
      <p:ext uri="{BB962C8B-B14F-4D97-AF65-F5344CB8AC3E}">
        <p14:creationId xmlns:p14="http://schemas.microsoft.com/office/powerpoint/2010/main" val="13509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gold standard for rejection diagnosis is transbronchial biopsy. In invasive and clearly painful process, the doctor pushes forceps through the nostrils, airways and to the bronchioles and a sample of lung tissue is taken for studying. This is clearly an invasive and painful experience for the patients. In some cases it has also been shown to be potentially dangerous to the patient, increasing the risk of other </a:t>
            </a:r>
            <a:r>
              <a:rPr lang="en-US" dirty="0" err="1"/>
              <a:t>dieases</a:t>
            </a:r>
            <a:r>
              <a:rPr lang="en-US" dirty="0"/>
              <a:t>. </a:t>
            </a:r>
          </a:p>
        </p:txBody>
      </p:sp>
    </p:spTree>
    <p:extLst>
      <p:ext uri="{BB962C8B-B14F-4D97-AF65-F5344CB8AC3E}">
        <p14:creationId xmlns:p14="http://schemas.microsoft.com/office/powerpoint/2010/main" val="819493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Many studies have found that the levels of cell-fee DNA that originate from the transplanted lung, aka donor-derived cell-free DNA are higher during rejections than healthy transplant cases. If we can measure the </a:t>
            </a:r>
            <a:r>
              <a:rPr lang="en-US" dirty="0" err="1"/>
              <a:t>elevls</a:t>
            </a:r>
            <a:r>
              <a:rPr lang="en-US" dirty="0"/>
              <a:t> of this donor-derived cell-free DNA, we could diagnose whether the patient is having a rejection. Not only that, studies have also found that the levels are increased much before the actual clinical symptoms for BO S appear, </a:t>
            </a:r>
            <a:r>
              <a:rPr lang="en-US" dirty="0" err="1"/>
              <a:t>gicing</a:t>
            </a:r>
            <a:r>
              <a:rPr lang="en-US" dirty="0"/>
              <a:t> us an early detection method. </a:t>
            </a:r>
          </a:p>
        </p:txBody>
      </p:sp>
    </p:spTree>
    <p:extLst>
      <p:ext uri="{BB962C8B-B14F-4D97-AF65-F5344CB8AC3E}">
        <p14:creationId xmlns:p14="http://schemas.microsoft.com/office/powerpoint/2010/main" val="2244278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Stepping back, what exactly is cell-free DNA ? Small DNA fragments that are floating around in the blood. They are released from dying blood cells during processes like apoptosis, necrosis or active secretion. In addition to it, injured cells also release cell-free DNA into the cell-free DNA pool. </a:t>
            </a:r>
            <a:r>
              <a:rPr lang="en-US" dirty="0" err="1"/>
              <a:t>Tumours</a:t>
            </a:r>
            <a:r>
              <a:rPr lang="en-US" dirty="0"/>
              <a:t> for example, are known to release cell-free DNA into the blood, which have been used to successfully diagnose cancer. Similarly, after organ transplant, due to initial minor rejections, the transplanted organ releases it’s cell-free DNA into the recipient’s blood. This Is termed the donor-derived or dd-</a:t>
            </a:r>
            <a:r>
              <a:rPr lang="en-US" dirty="0" err="1"/>
              <a:t>cfDNA</a:t>
            </a:r>
            <a:r>
              <a:rPr lang="en-US" dirty="0"/>
              <a:t>. </a:t>
            </a:r>
          </a:p>
        </p:txBody>
      </p:sp>
    </p:spTree>
    <p:extLst>
      <p:ext uri="{BB962C8B-B14F-4D97-AF65-F5344CB8AC3E}">
        <p14:creationId xmlns:p14="http://schemas.microsoft.com/office/powerpoint/2010/main" val="2343327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1101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 task where we need predictive accuracy. So we turn to Deep learning. </a:t>
            </a:r>
          </a:p>
        </p:txBody>
      </p:sp>
    </p:spTree>
    <p:extLst>
      <p:ext uri="{BB962C8B-B14F-4D97-AF65-F5344CB8AC3E}">
        <p14:creationId xmlns:p14="http://schemas.microsoft.com/office/powerpoint/2010/main" val="1159209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BF76-0F40-5E5F-5641-B8FC311C6B9B}"/>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4BDD50DE-4FA9-2698-7906-6921B2AAB0C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79E1D4B-01D4-39FA-09CD-73693E8B8E20}"/>
              </a:ext>
            </a:extLst>
          </p:cNvPr>
          <p:cNvSpPr>
            <a:spLocks noGrp="1"/>
          </p:cNvSpPr>
          <p:nvPr>
            <p:ph type="dt" sz="half" idx="10"/>
          </p:nvPr>
        </p:nvSpPr>
        <p:spPr/>
        <p:txBody>
          <a:bodyPr/>
          <a:lstStyle/>
          <a:p>
            <a:fld id="{E69BF4C0-6EB9-7340-B2A4-73F363C30EC0}" type="datetime1">
              <a:rPr lang="en-IN" smtClean="0"/>
              <a:t>15/01/24</a:t>
            </a:fld>
            <a:endParaRPr lang="en-US" dirty="0"/>
          </a:p>
        </p:txBody>
      </p:sp>
      <p:sp>
        <p:nvSpPr>
          <p:cNvPr id="5" name="Footer Placeholder 4">
            <a:extLst>
              <a:ext uri="{FF2B5EF4-FFF2-40B4-BE49-F238E27FC236}">
                <a16:creationId xmlns:a16="http://schemas.microsoft.com/office/drawing/2014/main" id="{AC7B1AE6-CEE2-ABE6-3C8A-A378D8662A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D7F7D0-2041-6D61-59B0-370346CC605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3377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3CC5-831D-AAAF-2AD2-D1CC157F3D2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661B5A-1A83-789A-B6EB-E28C3ED83E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836D1B-CED3-0531-727A-0497A70A6E84}"/>
              </a:ext>
            </a:extLst>
          </p:cNvPr>
          <p:cNvSpPr>
            <a:spLocks noGrp="1"/>
          </p:cNvSpPr>
          <p:nvPr>
            <p:ph type="dt" sz="half" idx="10"/>
          </p:nvPr>
        </p:nvSpPr>
        <p:spPr/>
        <p:txBody>
          <a:bodyPr/>
          <a:lstStyle/>
          <a:p>
            <a:fld id="{B3FFD47B-3AB3-4B4C-BF2C-198462746AB9}" type="datetime1">
              <a:rPr lang="en-IN" smtClean="0"/>
              <a:t>15/01/24</a:t>
            </a:fld>
            <a:endParaRPr lang="en-US" dirty="0"/>
          </a:p>
        </p:txBody>
      </p:sp>
      <p:sp>
        <p:nvSpPr>
          <p:cNvPr id="5" name="Footer Placeholder 4">
            <a:extLst>
              <a:ext uri="{FF2B5EF4-FFF2-40B4-BE49-F238E27FC236}">
                <a16:creationId xmlns:a16="http://schemas.microsoft.com/office/drawing/2014/main" id="{77CDD4E8-87DC-A784-8B4F-17216CD06E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B91F9E-9191-3912-2E86-E2C20435A2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4158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5B0B21-CB6D-3480-A6E9-DE6CF19DC23E}"/>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57F7EE0-BD90-2570-AD41-86178993C680}"/>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024D15-95D6-F9E4-F535-30201247FED9}"/>
              </a:ext>
            </a:extLst>
          </p:cNvPr>
          <p:cNvSpPr>
            <a:spLocks noGrp="1"/>
          </p:cNvSpPr>
          <p:nvPr>
            <p:ph type="dt" sz="half" idx="10"/>
          </p:nvPr>
        </p:nvSpPr>
        <p:spPr/>
        <p:txBody>
          <a:bodyPr/>
          <a:lstStyle/>
          <a:p>
            <a:fld id="{E85D08CD-7989-8148-B16A-A9BF144AD143}" type="datetime1">
              <a:rPr lang="en-IN" smtClean="0"/>
              <a:t>15/01/24</a:t>
            </a:fld>
            <a:endParaRPr lang="en-US" dirty="0"/>
          </a:p>
        </p:txBody>
      </p:sp>
      <p:sp>
        <p:nvSpPr>
          <p:cNvPr id="5" name="Footer Placeholder 4">
            <a:extLst>
              <a:ext uri="{FF2B5EF4-FFF2-40B4-BE49-F238E27FC236}">
                <a16:creationId xmlns:a16="http://schemas.microsoft.com/office/drawing/2014/main" id="{DDAA0137-B5F8-6507-4D4B-1A202DA9C94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84A76C-4BDB-A6A3-56A6-A713AF5E69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06637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64935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830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AC72-B19B-C61A-A957-D8C2B8E9D2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0A01789-4B71-3D5A-5FE7-4C04C2E34D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041518-1EA0-16C2-A923-CE2D76D23E94}"/>
              </a:ext>
            </a:extLst>
          </p:cNvPr>
          <p:cNvSpPr>
            <a:spLocks noGrp="1"/>
          </p:cNvSpPr>
          <p:nvPr>
            <p:ph type="dt" sz="half" idx="10"/>
          </p:nvPr>
        </p:nvSpPr>
        <p:spPr/>
        <p:txBody>
          <a:bodyPr/>
          <a:lstStyle/>
          <a:p>
            <a:fld id="{7C1F5294-670F-A948-810E-E9D23EF1434F}" type="datetime1">
              <a:rPr lang="en-IN" smtClean="0"/>
              <a:t>15/01/24</a:t>
            </a:fld>
            <a:endParaRPr lang="en-US" dirty="0"/>
          </a:p>
        </p:txBody>
      </p:sp>
      <p:sp>
        <p:nvSpPr>
          <p:cNvPr id="5" name="Footer Placeholder 4">
            <a:extLst>
              <a:ext uri="{FF2B5EF4-FFF2-40B4-BE49-F238E27FC236}">
                <a16:creationId xmlns:a16="http://schemas.microsoft.com/office/drawing/2014/main" id="{089C5934-5433-3466-7328-3D24B1F089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06F090-BD8D-11B0-5F68-556FA09D5E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1073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5D6F-E3E6-A145-E5AD-04DFFF2470FA}"/>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550CE1B-4349-F235-E5F8-0BC9F64AB31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86C1FFE-49F5-93A1-D2CC-A32EB4B6ABA6}"/>
              </a:ext>
            </a:extLst>
          </p:cNvPr>
          <p:cNvSpPr>
            <a:spLocks noGrp="1"/>
          </p:cNvSpPr>
          <p:nvPr>
            <p:ph type="dt" sz="half" idx="10"/>
          </p:nvPr>
        </p:nvSpPr>
        <p:spPr/>
        <p:txBody>
          <a:bodyPr/>
          <a:lstStyle/>
          <a:p>
            <a:fld id="{AD56FE5A-5A06-1D4F-9E72-D87080F87504}" type="datetime1">
              <a:rPr lang="en-IN" smtClean="0"/>
              <a:t>15/01/24</a:t>
            </a:fld>
            <a:endParaRPr lang="en-US" dirty="0"/>
          </a:p>
        </p:txBody>
      </p:sp>
      <p:sp>
        <p:nvSpPr>
          <p:cNvPr id="5" name="Footer Placeholder 4">
            <a:extLst>
              <a:ext uri="{FF2B5EF4-FFF2-40B4-BE49-F238E27FC236}">
                <a16:creationId xmlns:a16="http://schemas.microsoft.com/office/drawing/2014/main" id="{D9DE6804-B118-9508-C242-EB73B1175B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661166-390E-F03F-2F23-CE8DFA71F0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866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C7CD-7E59-F7C0-58AC-C157900C1E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8EAFF03-CC6B-B31F-C1D5-947EBA2BC839}"/>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90A7C6-14FE-9A23-34CA-6E53936F9472}"/>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621CB5B-A97A-6C76-87E2-F9FFAD4719E0}"/>
              </a:ext>
            </a:extLst>
          </p:cNvPr>
          <p:cNvSpPr>
            <a:spLocks noGrp="1"/>
          </p:cNvSpPr>
          <p:nvPr>
            <p:ph type="dt" sz="half" idx="10"/>
          </p:nvPr>
        </p:nvSpPr>
        <p:spPr/>
        <p:txBody>
          <a:bodyPr/>
          <a:lstStyle/>
          <a:p>
            <a:fld id="{A047C769-4052-7D4F-9D14-3BE86B6A1245}" type="datetime1">
              <a:rPr lang="en-IN" smtClean="0"/>
              <a:t>15/01/24</a:t>
            </a:fld>
            <a:endParaRPr lang="en-US" dirty="0"/>
          </a:p>
        </p:txBody>
      </p:sp>
      <p:sp>
        <p:nvSpPr>
          <p:cNvPr id="6" name="Footer Placeholder 5">
            <a:extLst>
              <a:ext uri="{FF2B5EF4-FFF2-40B4-BE49-F238E27FC236}">
                <a16:creationId xmlns:a16="http://schemas.microsoft.com/office/drawing/2014/main" id="{FCD7FD04-17B5-ACFE-7223-8B8A08081F0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7D5E3F-DCAF-2EC4-6939-3491CC0536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0706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C621-CBA1-DC65-513B-7A5D74634A24}"/>
              </a:ext>
            </a:extLst>
          </p:cNvPr>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928ED55-2F3C-4273-9A05-6E24E66363D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5CB96906-06D7-B008-D6D7-E37A0A846F4C}"/>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BD56DFC-D576-671F-34A8-42EB698D370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85C9B2D2-43CB-C85C-9EDD-1F3B122A4816}"/>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596A84B-A49F-273A-EDB0-54158C83A6BD}"/>
              </a:ext>
            </a:extLst>
          </p:cNvPr>
          <p:cNvSpPr>
            <a:spLocks noGrp="1"/>
          </p:cNvSpPr>
          <p:nvPr>
            <p:ph type="dt" sz="half" idx="10"/>
          </p:nvPr>
        </p:nvSpPr>
        <p:spPr/>
        <p:txBody>
          <a:bodyPr/>
          <a:lstStyle/>
          <a:p>
            <a:fld id="{EA891419-DF04-A044-93F0-32413BF4E1F3}" type="datetime1">
              <a:rPr lang="en-IN" smtClean="0"/>
              <a:t>15/01/24</a:t>
            </a:fld>
            <a:endParaRPr lang="en-US" dirty="0"/>
          </a:p>
        </p:txBody>
      </p:sp>
      <p:sp>
        <p:nvSpPr>
          <p:cNvPr id="8" name="Footer Placeholder 7">
            <a:extLst>
              <a:ext uri="{FF2B5EF4-FFF2-40B4-BE49-F238E27FC236}">
                <a16:creationId xmlns:a16="http://schemas.microsoft.com/office/drawing/2014/main" id="{3D852997-51EB-14AB-3C2E-886B2705C2C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C9ED7D6-4B62-D81D-E60A-0F7854A53F8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83681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44A6-8D9D-863A-4E06-6A91C1A178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63E52A0-D9A5-D91F-5A9B-119407555B13}"/>
              </a:ext>
            </a:extLst>
          </p:cNvPr>
          <p:cNvSpPr>
            <a:spLocks noGrp="1"/>
          </p:cNvSpPr>
          <p:nvPr>
            <p:ph type="dt" sz="half" idx="10"/>
          </p:nvPr>
        </p:nvSpPr>
        <p:spPr/>
        <p:txBody>
          <a:bodyPr/>
          <a:lstStyle/>
          <a:p>
            <a:fld id="{691D9F9E-9416-4B4F-BC14-AFEBAF33B80C}" type="datetime1">
              <a:rPr lang="en-IN" smtClean="0"/>
              <a:t>15/01/24</a:t>
            </a:fld>
            <a:endParaRPr lang="en-US" dirty="0"/>
          </a:p>
        </p:txBody>
      </p:sp>
      <p:sp>
        <p:nvSpPr>
          <p:cNvPr id="4" name="Footer Placeholder 3">
            <a:extLst>
              <a:ext uri="{FF2B5EF4-FFF2-40B4-BE49-F238E27FC236}">
                <a16:creationId xmlns:a16="http://schemas.microsoft.com/office/drawing/2014/main" id="{99774AFF-96CE-DE42-1A54-1C6D4B6926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BF33456-8D23-0849-BE21-8D38A15D7C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85195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76872E-9A2A-894D-3049-7CF73626738E}"/>
              </a:ext>
            </a:extLst>
          </p:cNvPr>
          <p:cNvSpPr>
            <a:spLocks noGrp="1"/>
          </p:cNvSpPr>
          <p:nvPr>
            <p:ph type="dt" sz="half" idx="10"/>
          </p:nvPr>
        </p:nvSpPr>
        <p:spPr/>
        <p:txBody>
          <a:bodyPr/>
          <a:lstStyle/>
          <a:p>
            <a:fld id="{17E2E8AE-6B91-F14E-8FD1-78CDCE10C144}" type="datetime1">
              <a:rPr lang="en-IN" smtClean="0"/>
              <a:t>15/01/24</a:t>
            </a:fld>
            <a:endParaRPr lang="en-US" dirty="0"/>
          </a:p>
        </p:txBody>
      </p:sp>
      <p:sp>
        <p:nvSpPr>
          <p:cNvPr id="3" name="Footer Placeholder 2">
            <a:extLst>
              <a:ext uri="{FF2B5EF4-FFF2-40B4-BE49-F238E27FC236}">
                <a16:creationId xmlns:a16="http://schemas.microsoft.com/office/drawing/2014/main" id="{4592DA45-8BAF-8400-D698-F04FAD46659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94BF80-D1C3-266B-716E-88D8D2AFFA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5878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A91B-40E2-020D-C194-E10366522EE3}"/>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CA4B78-F3FF-4CEC-A9CA-0CA6A913F04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612958A-DB9B-D674-E099-2B81F58FAC9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4C4945FA-B792-19DD-7A39-CC5BFAEE69C4}"/>
              </a:ext>
            </a:extLst>
          </p:cNvPr>
          <p:cNvSpPr>
            <a:spLocks noGrp="1"/>
          </p:cNvSpPr>
          <p:nvPr>
            <p:ph type="dt" sz="half" idx="10"/>
          </p:nvPr>
        </p:nvSpPr>
        <p:spPr/>
        <p:txBody>
          <a:bodyPr/>
          <a:lstStyle/>
          <a:p>
            <a:fld id="{3D475900-291C-2D4E-B3BF-450EA075A1EB}" type="datetime1">
              <a:rPr lang="en-IN" smtClean="0"/>
              <a:t>15/01/24</a:t>
            </a:fld>
            <a:endParaRPr lang="en-US" dirty="0"/>
          </a:p>
        </p:txBody>
      </p:sp>
      <p:sp>
        <p:nvSpPr>
          <p:cNvPr id="6" name="Footer Placeholder 5">
            <a:extLst>
              <a:ext uri="{FF2B5EF4-FFF2-40B4-BE49-F238E27FC236}">
                <a16:creationId xmlns:a16="http://schemas.microsoft.com/office/drawing/2014/main" id="{19EBAFAD-5B46-BD56-8BFE-1E4A5312314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E8AC89-CDA1-63CB-AB0B-105D4D79BF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828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7F32-3366-59CF-B85B-51FC74EC7CBD}"/>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944A5F8-A02F-A2EB-59EC-45D7BDDDFC5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28EFFEA-3DDA-FA05-0F87-0F1512AD9A0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211EFC7D-EF05-D15A-0BDD-FAA0E0EBAC8A}"/>
              </a:ext>
            </a:extLst>
          </p:cNvPr>
          <p:cNvSpPr>
            <a:spLocks noGrp="1"/>
          </p:cNvSpPr>
          <p:nvPr>
            <p:ph type="dt" sz="half" idx="10"/>
          </p:nvPr>
        </p:nvSpPr>
        <p:spPr/>
        <p:txBody>
          <a:bodyPr/>
          <a:lstStyle/>
          <a:p>
            <a:fld id="{DE82BF14-9E99-D54E-8DE8-C7EF4588EC88}" type="datetime1">
              <a:rPr lang="en-IN" smtClean="0"/>
              <a:t>15/01/24</a:t>
            </a:fld>
            <a:endParaRPr lang="en-US" dirty="0"/>
          </a:p>
        </p:txBody>
      </p:sp>
      <p:sp>
        <p:nvSpPr>
          <p:cNvPr id="6" name="Footer Placeholder 5">
            <a:extLst>
              <a:ext uri="{FF2B5EF4-FFF2-40B4-BE49-F238E27FC236}">
                <a16:creationId xmlns:a16="http://schemas.microsoft.com/office/drawing/2014/main" id="{43917255-DBD9-E0D6-5F04-472618C011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C1A012-1BD3-0512-1ABD-9F95B90553B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2821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4AE959-FE63-6DDB-C44C-D0209E31D8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4F78A68-3672-EDAE-E3F9-1AA92972A97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618927-EB98-BAAA-E4A4-255461E53B1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11434B-66D6-7749-9887-8D488E59582C}" type="datetime1">
              <a:rPr lang="en-IN" smtClean="0"/>
              <a:t>15/01/24</a:t>
            </a:fld>
            <a:endParaRPr lang="en-US"/>
          </a:p>
        </p:txBody>
      </p:sp>
      <p:sp>
        <p:nvSpPr>
          <p:cNvPr id="5" name="Footer Placeholder 4">
            <a:extLst>
              <a:ext uri="{FF2B5EF4-FFF2-40B4-BE49-F238E27FC236}">
                <a16:creationId xmlns:a16="http://schemas.microsoft.com/office/drawing/2014/main" id="{EF75349F-D0BF-15DC-91A0-07BF0C13175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52F31-EFA0-444E-671F-490DEC08516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7A05B0B-4EF9-7749-839D-1F9EBC0B791C}" type="slidenum">
              <a:rPr lang="en-US" smtClean="0"/>
              <a:t>‹#›</a:t>
            </a:fld>
            <a:endParaRPr lang="en-US"/>
          </a:p>
        </p:txBody>
      </p:sp>
    </p:spTree>
    <p:extLst>
      <p:ext uri="{BB962C8B-B14F-4D97-AF65-F5344CB8AC3E}">
        <p14:creationId xmlns:p14="http://schemas.microsoft.com/office/powerpoint/2010/main" val="14660788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Layout" Target="../diagrams/layout2.xml"/><Relationship Id="rId7" Type="http://schemas.openxmlformats.org/officeDocument/2006/relationships/image" Target="../media/image72.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diagramQuickStyle" Target="../diagrams/quickStyle3.xml"/><Relationship Id="rId12"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Layout" Target="../diagrams/layout3.xml"/><Relationship Id="rId11" Type="http://schemas.openxmlformats.org/officeDocument/2006/relationships/image" Target="../media/image94.png"/><Relationship Id="rId5" Type="http://schemas.openxmlformats.org/officeDocument/2006/relationships/diagramData" Target="../diagrams/data3.xml"/><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92.png"/><Relationship Id="rId9" Type="http://schemas.microsoft.com/office/2007/relationships/diagramDrawing" Target="../diagrams/drawing3.xml"/><Relationship Id="rId14" Type="http://schemas.openxmlformats.org/officeDocument/2006/relationships/image" Target="../media/image97.png"/></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Layout" Target="../diagrams/layout4.xml"/><Relationship Id="rId7" Type="http://schemas.openxmlformats.org/officeDocument/2006/relationships/image" Target="../media/image93.png"/><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11" Type="http://schemas.openxmlformats.org/officeDocument/2006/relationships/image" Target="../media/image101.png"/><Relationship Id="rId5" Type="http://schemas.openxmlformats.org/officeDocument/2006/relationships/diagramColors" Target="../diagrams/colors4.xml"/><Relationship Id="rId10" Type="http://schemas.openxmlformats.org/officeDocument/2006/relationships/image" Target="../media/image100.png"/><Relationship Id="rId4" Type="http://schemas.openxmlformats.org/officeDocument/2006/relationships/diagramQuickStyle" Target="../diagrams/quickStyle4.xml"/><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11.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53.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53.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35.jpeg"/></Relationships>
</file>

<file path=ppt/slides/_rels/slide39.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2.xml"/><Relationship Id="rId5" Type="http://schemas.openxmlformats.org/officeDocument/2006/relationships/image" Target="../media/image140.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4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
        <p:cNvGrpSpPr/>
        <p:nvPr/>
      </p:nvGrpSpPr>
      <p:grpSpPr>
        <a:xfrm>
          <a:off x="0" y="0"/>
          <a:ext cx="0" cy="0"/>
          <a:chOff x="0" y="0"/>
          <a:chExt cx="0" cy="0"/>
        </a:xfrm>
      </p:grpSpPr>
      <p:sp useBgFill="1">
        <p:nvSpPr>
          <p:cNvPr id="3105" name="Rectangle 3104">
            <a:extLst>
              <a:ext uri="{FF2B5EF4-FFF2-40B4-BE49-F238E27FC236}">
                <a16:creationId xmlns:a16="http://schemas.microsoft.com/office/drawing/2014/main" id="{F58FB4AA-7058-4218-AE65-3ACD24A41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Google Shape;58;p15"/>
          <p:cNvSpPr txBox="1">
            <a:spLocks noGrp="1"/>
          </p:cNvSpPr>
          <p:nvPr>
            <p:ph type="ctrTitle"/>
          </p:nvPr>
        </p:nvSpPr>
        <p:spPr>
          <a:xfrm>
            <a:off x="482599" y="565219"/>
            <a:ext cx="4001198" cy="2253109"/>
          </a:xfrm>
          <a:prstGeom prst="rect">
            <a:avLst/>
          </a:prstGeom>
        </p:spPr>
        <p:txBody>
          <a:bodyPr spcFirstLastPara="1" vert="horz" lIns="91440" tIns="45720" rIns="91440" bIns="45720" rtlCol="0" anchorCtr="0">
            <a:normAutofit/>
          </a:bodyPr>
          <a:lstStyle/>
          <a:p>
            <a:pPr marL="0" lvl="0" indent="0" defTabSz="914400">
              <a:spcAft>
                <a:spcPts val="0"/>
              </a:spcAft>
            </a:pPr>
            <a:r>
              <a:rPr lang="en-US" sz="3100" kern="1200" dirty="0">
                <a:latin typeface="+mj-lt"/>
                <a:ea typeface="+mj-ea"/>
                <a:cs typeface="+mj-cs"/>
              </a:rPr>
              <a:t>Deep learning models to predict transplant rejection using cell-free DNA </a:t>
            </a:r>
            <a:r>
              <a:rPr lang="en-US" sz="3100" kern="1200" dirty="0" err="1">
                <a:latin typeface="+mj-lt"/>
                <a:ea typeface="+mj-ea"/>
                <a:cs typeface="+mj-cs"/>
              </a:rPr>
              <a:t>fragmentomics</a:t>
            </a:r>
            <a:endParaRPr lang="en-US" sz="3100" kern="1200" dirty="0">
              <a:latin typeface="+mj-lt"/>
              <a:ea typeface="+mj-ea"/>
              <a:cs typeface="+mj-cs"/>
            </a:endParaRPr>
          </a:p>
        </p:txBody>
      </p:sp>
      <p:sp>
        <p:nvSpPr>
          <p:cNvPr id="3107" name="Oval 3106">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811" y="704780"/>
            <a:ext cx="452621" cy="452620"/>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9" name="Freeform: Shape 3108">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1089" y="-3073"/>
            <a:ext cx="1736439" cy="116324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3076" name="Picture 4" descr="A group of colorful circles and arrows&#10;&#10;Description automatically generated">
            <a:extLst>
              <a:ext uri="{FF2B5EF4-FFF2-40B4-BE49-F238E27FC236}">
                <a16:creationId xmlns:a16="http://schemas.microsoft.com/office/drawing/2014/main" id="{D82CB840-C38C-5186-3A97-8BB1AB8489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 r="7548" b="6"/>
          <a:stretch/>
        </p:blipFill>
        <p:spPr bwMode="auto">
          <a:xfrm>
            <a:off x="7160262" y="3303999"/>
            <a:ext cx="1983738" cy="1839501"/>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A dna strand with red and blue strands&#10;&#10;Description automatically generated">
            <a:extLst>
              <a:ext uri="{FF2B5EF4-FFF2-40B4-BE49-F238E27FC236}">
                <a16:creationId xmlns:a16="http://schemas.microsoft.com/office/drawing/2014/main" id="{176BE097-4CFF-99D5-90AB-D6A8FF67EA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43" r="-7" b="6001"/>
          <a:stretch/>
        </p:blipFill>
        <p:spPr bwMode="auto">
          <a:xfrm>
            <a:off x="4800901" y="1342651"/>
            <a:ext cx="2430444" cy="2430444"/>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cartoon of lungs with a warning sign&#10;&#10;Description automatically generated">
            <a:extLst>
              <a:ext uri="{FF2B5EF4-FFF2-40B4-BE49-F238E27FC236}">
                <a16:creationId xmlns:a16="http://schemas.microsoft.com/office/drawing/2014/main" id="{B4303666-FD77-265D-FC3D-87DE03E74E05}"/>
              </a:ext>
            </a:extLst>
          </p:cNvPr>
          <p:cNvPicPr>
            <a:picLocks noChangeAspect="1"/>
          </p:cNvPicPr>
          <p:nvPr/>
        </p:nvPicPr>
        <p:blipFill rotWithShape="1">
          <a:blip r:embed="rId5"/>
          <a:srcRect l="6672" r="1035" b="-5"/>
          <a:stretch/>
        </p:blipFill>
        <p:spPr>
          <a:xfrm>
            <a:off x="7118001" y="10"/>
            <a:ext cx="2025999" cy="1915405"/>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p:spPr>
      </p:pic>
      <p:cxnSp>
        <p:nvCxnSpPr>
          <p:cNvPr id="3111" name="Straight Connector 3110">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8618" y="2103321"/>
            <a:ext cx="0" cy="1198281"/>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3113" name="Freeform: Shape 3112">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9101" y="2483516"/>
            <a:ext cx="851300"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15" name="Freeform: Shape 3114">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5300716" y="4011903"/>
            <a:ext cx="1376794" cy="1387774"/>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117" name="Freeform: Shape 3116">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476" y="4579620"/>
            <a:ext cx="1353204" cy="56016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pic>
        <p:nvPicPr>
          <p:cNvPr id="1044" name="Picture 20" descr="A black and white image of a brain&#10;&#10;Description automatically generated">
            <a:extLst>
              <a:ext uri="{FF2B5EF4-FFF2-40B4-BE49-F238E27FC236}">
                <a16:creationId xmlns:a16="http://schemas.microsoft.com/office/drawing/2014/main" id="{C99A53B7-9000-B9A6-D950-D74359A325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51692" y="1601625"/>
            <a:ext cx="603590" cy="5257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E3F36A-984C-08DB-9FBF-881998BD505F}"/>
              </a:ext>
            </a:extLst>
          </p:cNvPr>
          <p:cNvSpPr txBox="1"/>
          <p:nvPr/>
        </p:nvSpPr>
        <p:spPr>
          <a:xfrm>
            <a:off x="2984540" y="3839617"/>
            <a:ext cx="1632858" cy="738664"/>
          </a:xfrm>
          <a:prstGeom prst="rect">
            <a:avLst/>
          </a:prstGeom>
          <a:noFill/>
        </p:spPr>
        <p:txBody>
          <a:bodyPr wrap="square" rtlCol="0">
            <a:spAutoFit/>
          </a:bodyPr>
          <a:lstStyle/>
          <a:p>
            <a:r>
              <a:rPr lang="en-US" dirty="0"/>
              <a:t>Presented by </a:t>
            </a:r>
            <a:br>
              <a:rPr lang="en-US" dirty="0"/>
            </a:br>
            <a:r>
              <a:rPr lang="en-US" dirty="0" err="1"/>
              <a:t>Madhupreetha</a:t>
            </a:r>
            <a:r>
              <a:rPr lang="en-US" dirty="0"/>
              <a:t> V</a:t>
            </a:r>
            <a:br>
              <a:rPr lang="en-US" dirty="0"/>
            </a:br>
            <a:r>
              <a:rPr lang="en-US" dirty="0"/>
              <a:t>(2988291)</a:t>
            </a:r>
          </a:p>
        </p:txBody>
      </p:sp>
      <p:sp>
        <p:nvSpPr>
          <p:cNvPr id="3" name="TextBox 2">
            <a:extLst>
              <a:ext uri="{FF2B5EF4-FFF2-40B4-BE49-F238E27FC236}">
                <a16:creationId xmlns:a16="http://schemas.microsoft.com/office/drawing/2014/main" id="{F9D6A491-5E57-1DA5-1770-CE5F0AC11497}"/>
              </a:ext>
            </a:extLst>
          </p:cNvPr>
          <p:cNvSpPr txBox="1"/>
          <p:nvPr/>
        </p:nvSpPr>
        <p:spPr>
          <a:xfrm>
            <a:off x="341322" y="3826012"/>
            <a:ext cx="2301896" cy="738664"/>
          </a:xfrm>
          <a:prstGeom prst="rect">
            <a:avLst/>
          </a:prstGeom>
          <a:noFill/>
        </p:spPr>
        <p:txBody>
          <a:bodyPr wrap="square" rtlCol="0">
            <a:spAutoFit/>
          </a:bodyPr>
          <a:lstStyle/>
          <a:p>
            <a:r>
              <a:rPr lang="en-US" dirty="0"/>
              <a:t>Supervised by </a:t>
            </a:r>
            <a:br>
              <a:rPr lang="en-US" dirty="0"/>
            </a:br>
            <a:r>
              <a:rPr lang="en-US" dirty="0"/>
              <a:t>Dr. Jeroen de Ridder</a:t>
            </a:r>
            <a:br>
              <a:rPr lang="en-US" dirty="0"/>
            </a:br>
            <a:r>
              <a:rPr lang="en-US" dirty="0"/>
              <a:t>Lucía </a:t>
            </a:r>
            <a:r>
              <a:rPr lang="en-US" dirty="0" err="1"/>
              <a:t>Barbadilla</a:t>
            </a:r>
            <a:r>
              <a:rPr lang="en-US" dirty="0"/>
              <a:t> Martínez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5" name="Rectangle 1128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2C0F2-4AF4-AEF8-E832-19C2E2A6215E}"/>
              </a:ext>
            </a:extLst>
          </p:cNvPr>
          <p:cNvSpPr>
            <a:spLocks noGrp="1"/>
          </p:cNvSpPr>
          <p:nvPr>
            <p:ph type="title"/>
          </p:nvPr>
        </p:nvSpPr>
        <p:spPr>
          <a:xfrm>
            <a:off x="630936" y="250983"/>
            <a:ext cx="7882128" cy="807685"/>
          </a:xfrm>
        </p:spPr>
        <p:txBody>
          <a:bodyPr vert="horz" lIns="91440" tIns="45720" rIns="91440" bIns="45720" rtlCol="0" anchor="ctr">
            <a:normAutofit/>
          </a:bodyPr>
          <a:lstStyle/>
          <a:p>
            <a:pPr defTabSz="914400">
              <a:spcBef>
                <a:spcPct val="0"/>
              </a:spcBef>
            </a:pPr>
            <a:r>
              <a:rPr lang="en-US" sz="3000" kern="1200">
                <a:solidFill>
                  <a:schemeClr val="tx1"/>
                </a:solidFill>
                <a:latin typeface="+mj-lt"/>
                <a:ea typeface="+mj-ea"/>
                <a:cs typeface="+mj-cs"/>
              </a:rPr>
              <a:t>SNP genotyping pitfalls</a:t>
            </a:r>
          </a:p>
        </p:txBody>
      </p:sp>
      <p:sp>
        <p:nvSpPr>
          <p:cNvPr id="11287" name="Rectangle 1128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43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89" name="Rectangle 1128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13474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with a hat&#10;&#10;Description automatically generated with medium confidence">
            <a:extLst>
              <a:ext uri="{FF2B5EF4-FFF2-40B4-BE49-F238E27FC236}">
                <a16:creationId xmlns:a16="http://schemas.microsoft.com/office/drawing/2014/main" id="{2218699B-3837-C93D-4750-671516AA946A}"/>
              </a:ext>
            </a:extLst>
          </p:cNvPr>
          <p:cNvPicPr>
            <a:picLocks noChangeAspect="1"/>
          </p:cNvPicPr>
          <p:nvPr/>
        </p:nvPicPr>
        <p:blipFill>
          <a:blip r:embed="rId2"/>
          <a:stretch>
            <a:fillRect/>
          </a:stretch>
        </p:blipFill>
        <p:spPr>
          <a:xfrm>
            <a:off x="1007394" y="1888874"/>
            <a:ext cx="765012" cy="1461516"/>
          </a:xfrm>
          <a:prstGeom prst="rect">
            <a:avLst/>
          </a:prstGeom>
        </p:spPr>
      </p:pic>
      <p:sp>
        <p:nvSpPr>
          <p:cNvPr id="5" name="TextBox 4">
            <a:extLst>
              <a:ext uri="{FF2B5EF4-FFF2-40B4-BE49-F238E27FC236}">
                <a16:creationId xmlns:a16="http://schemas.microsoft.com/office/drawing/2014/main" id="{0AC0E0A3-AF9C-7F88-DBA1-FC612E55450F}"/>
              </a:ext>
            </a:extLst>
          </p:cNvPr>
          <p:cNvSpPr txBox="1"/>
          <p:nvPr/>
        </p:nvSpPr>
        <p:spPr>
          <a:xfrm>
            <a:off x="1087319" y="1624322"/>
            <a:ext cx="906923" cy="284052"/>
          </a:xfrm>
          <a:prstGeom prst="rect">
            <a:avLst/>
          </a:prstGeom>
          <a:noFill/>
        </p:spPr>
        <p:txBody>
          <a:bodyPr wrap="square" rtlCol="0">
            <a:spAutoFit/>
          </a:bodyPr>
          <a:lstStyle/>
          <a:p>
            <a:pPr>
              <a:spcAft>
                <a:spcPts val="600"/>
              </a:spcAft>
            </a:pPr>
            <a:r>
              <a:rPr lang="en-US" sz="1246" b="1" i="0" u="none" strike="noStrike" cap="none" dirty="0">
                <a:solidFill>
                  <a:srgbClr val="555555"/>
                </a:solidFill>
                <a:latin typeface="Arial"/>
                <a:ea typeface="Arial"/>
                <a:cs typeface="Arial"/>
                <a:sym typeface="Arial"/>
              </a:rPr>
              <a:t>Donor</a:t>
            </a:r>
            <a:endParaRPr lang="en-US" b="1" dirty="0">
              <a:solidFill>
                <a:schemeClr val="accent3">
                  <a:lumMod val="75000"/>
                </a:schemeClr>
              </a:solidFill>
            </a:endParaRPr>
          </a:p>
        </p:txBody>
      </p:sp>
      <p:pic>
        <p:nvPicPr>
          <p:cNvPr id="11268" name="Picture 4" descr="A red x on a black background&#10;&#10;Description automatically generated">
            <a:extLst>
              <a:ext uri="{FF2B5EF4-FFF2-40B4-BE49-F238E27FC236}">
                <a16:creationId xmlns:a16="http://schemas.microsoft.com/office/drawing/2014/main" id="{F121AD4D-DF2B-CB92-A5ED-79FD5ED58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43382" y="2183661"/>
            <a:ext cx="1008019" cy="88870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A number in a circle&#10;&#10;Description automatically generated">
            <a:extLst>
              <a:ext uri="{FF2B5EF4-FFF2-40B4-BE49-F238E27FC236}">
                <a16:creationId xmlns:a16="http://schemas.microsoft.com/office/drawing/2014/main" id="{046D8E71-D28B-8B43-7D61-AB008975C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440191"/>
            <a:ext cx="354099" cy="31032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A number in a circle&#10;&#10;Description automatically generated">
            <a:extLst>
              <a:ext uri="{FF2B5EF4-FFF2-40B4-BE49-F238E27FC236}">
                <a16:creationId xmlns:a16="http://schemas.microsoft.com/office/drawing/2014/main" id="{16D919AC-F228-D4AE-7FE4-0C4A4A1E09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0248" y="1484910"/>
            <a:ext cx="324611" cy="313953"/>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A number in a circle&#10;&#10;Description automatically generated">
            <a:extLst>
              <a:ext uri="{FF2B5EF4-FFF2-40B4-BE49-F238E27FC236}">
                <a16:creationId xmlns:a16="http://schemas.microsoft.com/office/drawing/2014/main" id="{7DEAA2E1-4089-DD4E-0F02-C272EE2394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719" y="1499267"/>
            <a:ext cx="344233" cy="3103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et of colorful ladders&#10;&#10;Description automatically generated">
            <a:extLst>
              <a:ext uri="{FF2B5EF4-FFF2-40B4-BE49-F238E27FC236}">
                <a16:creationId xmlns:a16="http://schemas.microsoft.com/office/drawing/2014/main" id="{01B5163D-7FAF-5F39-19C9-B108D772A542}"/>
              </a:ext>
            </a:extLst>
          </p:cNvPr>
          <p:cNvPicPr>
            <a:picLocks noChangeAspect="1"/>
          </p:cNvPicPr>
          <p:nvPr/>
        </p:nvPicPr>
        <p:blipFill>
          <a:blip r:embed="rId7"/>
          <a:stretch>
            <a:fillRect/>
          </a:stretch>
        </p:blipFill>
        <p:spPr>
          <a:xfrm>
            <a:off x="2138078" y="1932791"/>
            <a:ext cx="4452935" cy="1257204"/>
          </a:xfrm>
          <a:prstGeom prst="rect">
            <a:avLst/>
          </a:prstGeom>
        </p:spPr>
      </p:pic>
      <p:pic>
        <p:nvPicPr>
          <p:cNvPr id="11280" name="Picture 16" descr="A green bill and gold coins&#10;&#10;Description automatically generated">
            <a:extLst>
              <a:ext uri="{FF2B5EF4-FFF2-40B4-BE49-F238E27FC236}">
                <a16:creationId xmlns:a16="http://schemas.microsoft.com/office/drawing/2014/main" id="{CE0979C9-D299-78A7-9ACA-D6FB7768DD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365" y="1967443"/>
            <a:ext cx="1306988" cy="102015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652CB92-E730-5D26-C2C8-D97623B0B9EF}"/>
              </a:ext>
            </a:extLst>
          </p:cNvPr>
          <p:cNvSpPr txBox="1"/>
          <p:nvPr/>
        </p:nvSpPr>
        <p:spPr>
          <a:xfrm>
            <a:off x="867511" y="4048585"/>
            <a:ext cx="1126731" cy="523990"/>
          </a:xfrm>
          <a:prstGeom prst="rect">
            <a:avLst/>
          </a:prstGeom>
          <a:noFill/>
        </p:spPr>
        <p:txBody>
          <a:bodyPr wrap="square" rtlCol="0">
            <a:spAutoFit/>
          </a:bodyPr>
          <a:lstStyle/>
          <a:p>
            <a:pPr>
              <a:spcAft>
                <a:spcPts val="600"/>
              </a:spcAft>
            </a:pPr>
            <a:r>
              <a:rPr lang="en-US" sz="935" b="0" i="0" u="none" strike="noStrike" cap="none">
                <a:solidFill>
                  <a:srgbClr val="000000"/>
                </a:solidFill>
                <a:latin typeface="Arial"/>
                <a:ea typeface="Arial"/>
                <a:cs typeface="Arial"/>
                <a:sym typeface="Arial"/>
              </a:rPr>
              <a:t>Donor genotype is usually not available</a:t>
            </a:r>
            <a:endParaRPr lang="en-US" sz="1050"/>
          </a:p>
        </p:txBody>
      </p:sp>
      <p:sp>
        <p:nvSpPr>
          <p:cNvPr id="33" name="TextBox 32">
            <a:extLst>
              <a:ext uri="{FF2B5EF4-FFF2-40B4-BE49-F238E27FC236}">
                <a16:creationId xmlns:a16="http://schemas.microsoft.com/office/drawing/2014/main" id="{A03EEEDD-7DDC-DDBF-0395-419253D6B52D}"/>
              </a:ext>
            </a:extLst>
          </p:cNvPr>
          <p:cNvSpPr txBox="1"/>
          <p:nvPr/>
        </p:nvSpPr>
        <p:spPr>
          <a:xfrm>
            <a:off x="3006923" y="4035498"/>
            <a:ext cx="3302546" cy="380104"/>
          </a:xfrm>
          <a:prstGeom prst="rect">
            <a:avLst/>
          </a:prstGeom>
          <a:noFill/>
        </p:spPr>
        <p:txBody>
          <a:bodyPr wrap="square" rtlCol="0">
            <a:spAutoFit/>
          </a:bodyPr>
          <a:lstStyle/>
          <a:p>
            <a:pPr>
              <a:spcAft>
                <a:spcPts val="600"/>
              </a:spcAft>
            </a:pPr>
            <a:r>
              <a:rPr lang="en-US" sz="935" b="0" i="0" u="none" strike="noStrike" cap="none" dirty="0">
                <a:solidFill>
                  <a:srgbClr val="000000"/>
                </a:solidFill>
                <a:latin typeface="Arial"/>
                <a:ea typeface="Arial"/>
                <a:cs typeface="Arial"/>
                <a:sym typeface="Arial"/>
              </a:rPr>
              <a:t>SNPs that are different between donors and recipients, how many of them become cfDNA</a:t>
            </a:r>
            <a:endParaRPr lang="en-US" sz="1050" dirty="0"/>
          </a:p>
        </p:txBody>
      </p:sp>
      <p:sp>
        <p:nvSpPr>
          <p:cNvPr id="34" name="TextBox 33">
            <a:extLst>
              <a:ext uri="{FF2B5EF4-FFF2-40B4-BE49-F238E27FC236}">
                <a16:creationId xmlns:a16="http://schemas.microsoft.com/office/drawing/2014/main" id="{094827A6-830C-A4CC-5C2C-A812D3E17077}"/>
              </a:ext>
            </a:extLst>
          </p:cNvPr>
          <p:cNvSpPr txBox="1"/>
          <p:nvPr/>
        </p:nvSpPr>
        <p:spPr>
          <a:xfrm>
            <a:off x="7254952" y="4035498"/>
            <a:ext cx="1253540" cy="380104"/>
          </a:xfrm>
          <a:prstGeom prst="rect">
            <a:avLst/>
          </a:prstGeom>
          <a:noFill/>
        </p:spPr>
        <p:txBody>
          <a:bodyPr wrap="square" rtlCol="0">
            <a:spAutoFit/>
          </a:bodyPr>
          <a:lstStyle/>
          <a:p>
            <a:pPr>
              <a:spcAft>
                <a:spcPts val="600"/>
              </a:spcAft>
            </a:pPr>
            <a:r>
              <a:rPr lang="en-US" sz="935" b="0" i="0" u="none" strike="noStrike" cap="none">
                <a:solidFill>
                  <a:srgbClr val="000000"/>
                </a:solidFill>
                <a:latin typeface="Arial"/>
                <a:ea typeface="Arial"/>
                <a:cs typeface="Arial"/>
                <a:sym typeface="Arial"/>
              </a:rPr>
              <a:t>Genotyping is expensive</a:t>
            </a:r>
            <a:endParaRPr lang="en-US" sz="1050"/>
          </a:p>
        </p:txBody>
      </p:sp>
      <p:sp>
        <p:nvSpPr>
          <p:cNvPr id="35" name="Rectangle 34">
            <a:extLst>
              <a:ext uri="{FF2B5EF4-FFF2-40B4-BE49-F238E27FC236}">
                <a16:creationId xmlns:a16="http://schemas.microsoft.com/office/drawing/2014/main" id="{69BC55DB-6E37-8AA1-B653-97C508D6E52F}"/>
              </a:ext>
            </a:extLst>
          </p:cNvPr>
          <p:cNvSpPr/>
          <p:nvPr/>
        </p:nvSpPr>
        <p:spPr>
          <a:xfrm>
            <a:off x="3687555" y="1967443"/>
            <a:ext cx="241411" cy="5435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56AB546-1D7C-65E2-E936-70CCA815DED5}"/>
              </a:ext>
            </a:extLst>
          </p:cNvPr>
          <p:cNvSpPr/>
          <p:nvPr/>
        </p:nvSpPr>
        <p:spPr>
          <a:xfrm>
            <a:off x="5540549" y="1967443"/>
            <a:ext cx="241411" cy="5435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01931EB-048C-AE61-A3B2-A8814BD68D1E}"/>
              </a:ext>
            </a:extLst>
          </p:cNvPr>
          <p:cNvSpPr/>
          <p:nvPr/>
        </p:nvSpPr>
        <p:spPr>
          <a:xfrm>
            <a:off x="5540549" y="1967443"/>
            <a:ext cx="241411" cy="1104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iangle 37">
            <a:extLst>
              <a:ext uri="{FF2B5EF4-FFF2-40B4-BE49-F238E27FC236}">
                <a16:creationId xmlns:a16="http://schemas.microsoft.com/office/drawing/2014/main" id="{1179D5E7-1753-8C7A-366E-C32F9A7378FF}"/>
              </a:ext>
            </a:extLst>
          </p:cNvPr>
          <p:cNvSpPr/>
          <p:nvPr/>
        </p:nvSpPr>
        <p:spPr>
          <a:xfrm rot="10800000">
            <a:off x="5357858" y="3189995"/>
            <a:ext cx="606791" cy="351909"/>
          </a:xfrm>
          <a:prstGeom prst="triangle">
            <a:avLst>
              <a:gd name="adj" fmla="val 510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dna strand with red lines&#10;&#10;Description automatically generated">
            <a:extLst>
              <a:ext uri="{FF2B5EF4-FFF2-40B4-BE49-F238E27FC236}">
                <a16:creationId xmlns:a16="http://schemas.microsoft.com/office/drawing/2014/main" id="{11445DA3-BB5E-E2EE-F6E7-55AC17585301}"/>
              </a:ext>
            </a:extLst>
          </p:cNvPr>
          <p:cNvPicPr>
            <a:picLocks noChangeAspect="1"/>
          </p:cNvPicPr>
          <p:nvPr/>
        </p:nvPicPr>
        <p:blipFill>
          <a:blip r:embed="rId9"/>
          <a:stretch>
            <a:fillRect/>
          </a:stretch>
        </p:blipFill>
        <p:spPr>
          <a:xfrm>
            <a:off x="5281193" y="3565958"/>
            <a:ext cx="866144" cy="284154"/>
          </a:xfrm>
          <a:prstGeom prst="rect">
            <a:avLst/>
          </a:prstGeom>
        </p:spPr>
      </p:pic>
      <p:sp>
        <p:nvSpPr>
          <p:cNvPr id="3" name="Slide Number Placeholder 2">
            <a:extLst>
              <a:ext uri="{FF2B5EF4-FFF2-40B4-BE49-F238E27FC236}">
                <a16:creationId xmlns:a16="http://schemas.microsoft.com/office/drawing/2014/main" id="{F729DCF8-50D3-BFF1-BA8F-3733CDCC6E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6" name="TextBox 5">
            <a:extLst>
              <a:ext uri="{FF2B5EF4-FFF2-40B4-BE49-F238E27FC236}">
                <a16:creationId xmlns:a16="http://schemas.microsoft.com/office/drawing/2014/main" id="{F3FD57F4-DBC0-2E3A-F3C3-D7F7DD697995}"/>
              </a:ext>
            </a:extLst>
          </p:cNvPr>
          <p:cNvSpPr txBox="1"/>
          <p:nvPr/>
        </p:nvSpPr>
        <p:spPr>
          <a:xfrm>
            <a:off x="4174808" y="4600988"/>
            <a:ext cx="4572000" cy="461665"/>
          </a:xfrm>
          <a:prstGeom prst="rect">
            <a:avLst/>
          </a:prstGeom>
          <a:noFill/>
        </p:spPr>
        <p:txBody>
          <a:bodyPr wrap="square">
            <a:spAutoFit/>
          </a:bodyPr>
          <a:lstStyle/>
          <a:p>
            <a:r>
              <a:rPr lang="en-IN" sz="800" b="0" i="0" dirty="0">
                <a:solidFill>
                  <a:srgbClr val="222222"/>
                </a:solidFill>
                <a:effectLst/>
                <a:latin typeface="Arial" panose="020B0604020202020204" pitchFamily="34" charset="0"/>
              </a:rPr>
              <a:t>Keller, Michael, and Sean </a:t>
            </a:r>
            <a:r>
              <a:rPr lang="en-IN" sz="800" b="0" i="0" dirty="0" err="1">
                <a:solidFill>
                  <a:srgbClr val="222222"/>
                </a:solidFill>
                <a:effectLst/>
                <a:latin typeface="Arial" panose="020B0604020202020204" pitchFamily="34" charset="0"/>
              </a:rPr>
              <a:t>Agbor-Enoh</a:t>
            </a:r>
            <a:r>
              <a:rPr lang="en-IN" sz="800" b="0" i="0" dirty="0">
                <a:solidFill>
                  <a:srgbClr val="222222"/>
                </a:solidFill>
                <a:effectLst/>
                <a:latin typeface="Arial" panose="020B0604020202020204" pitchFamily="34" charset="0"/>
              </a:rPr>
              <a:t>. "Donor-derived cell-free DNA for acute rejection monitoring in heart and lung transplantation." </a:t>
            </a:r>
            <a:r>
              <a:rPr lang="en-IN" sz="800" b="0" i="1" dirty="0">
                <a:solidFill>
                  <a:srgbClr val="222222"/>
                </a:solidFill>
                <a:effectLst/>
                <a:latin typeface="Arial" panose="020B0604020202020204" pitchFamily="34" charset="0"/>
              </a:rPr>
              <a:t>Current Transplantation Reports</a:t>
            </a:r>
            <a:r>
              <a:rPr lang="en-IN" sz="800" b="0" i="0" dirty="0">
                <a:solidFill>
                  <a:srgbClr val="222222"/>
                </a:solidFill>
                <a:effectLst/>
                <a:latin typeface="Arial" panose="020B0604020202020204" pitchFamily="34" charset="0"/>
              </a:rPr>
              <a:t> 8.4 (2021): 351-358.</a:t>
            </a:r>
            <a:endParaRPr lang="en-US" sz="800" dirty="0"/>
          </a:p>
        </p:txBody>
      </p:sp>
    </p:spTree>
    <p:extLst>
      <p:ext uri="{BB962C8B-B14F-4D97-AF65-F5344CB8AC3E}">
        <p14:creationId xmlns:p14="http://schemas.microsoft.com/office/powerpoint/2010/main" val="39307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2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P spid="33" grpId="0"/>
      <p:bldP spid="34" grpId="0"/>
      <p:bldP spid="35" grpId="0" animBg="1"/>
      <p:bldP spid="36" grpId="0" animBg="1"/>
      <p:bldP spid="3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A4D585-1A6E-CBFD-C341-DA15D74D3A87}"/>
              </a:ext>
            </a:extLst>
          </p:cNvPr>
          <p:cNvSpPr>
            <a:spLocks noGrp="1"/>
          </p:cNvSpPr>
          <p:nvPr>
            <p:ph type="title"/>
          </p:nvPr>
        </p:nvSpPr>
        <p:spPr>
          <a:xfrm>
            <a:off x="1143002" y="1499711"/>
            <a:ext cx="6858000" cy="2073021"/>
          </a:xfrm>
        </p:spPr>
        <p:txBody>
          <a:bodyPr vert="horz" lIns="91440" tIns="45720" rIns="91440" bIns="45720" rtlCol="0" anchor="ctr">
            <a:normAutofit/>
          </a:bodyPr>
          <a:lstStyle/>
          <a:p>
            <a:pPr algn="ctr" defTabSz="914400">
              <a:spcBef>
                <a:spcPct val="0"/>
              </a:spcBef>
            </a:pPr>
            <a:r>
              <a:rPr lang="en-US" sz="3400" b="1" kern="1200">
                <a:solidFill>
                  <a:schemeClr val="tx1"/>
                </a:solidFill>
                <a:latin typeface="+mj-lt"/>
                <a:ea typeface="+mj-ea"/>
                <a:cs typeface="+mj-cs"/>
              </a:rPr>
              <a:t>We need a method to distinguish between dd-cfDNA and rd-cfDNA that does not involve SNP genotyping</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4143589"/>
            <a:ext cx="3566160" cy="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D1E4510E-7864-BA21-4D27-32D76B07E8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01202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4D20-095C-5EC6-4474-D12793EFAE22}"/>
              </a:ext>
            </a:extLst>
          </p:cNvPr>
          <p:cNvSpPr>
            <a:spLocks noGrp="1"/>
          </p:cNvSpPr>
          <p:nvPr>
            <p:ph type="title"/>
          </p:nvPr>
        </p:nvSpPr>
        <p:spPr>
          <a:xfrm>
            <a:off x="311700" y="107745"/>
            <a:ext cx="8520600" cy="572700"/>
          </a:xfrm>
        </p:spPr>
        <p:txBody>
          <a:bodyPr/>
          <a:lstStyle/>
          <a:p>
            <a:pPr algn="ctr"/>
            <a:r>
              <a:rPr lang="en-US" dirty="0"/>
              <a:t>Deep Learning</a:t>
            </a:r>
          </a:p>
        </p:txBody>
      </p:sp>
      <p:sp>
        <p:nvSpPr>
          <p:cNvPr id="4" name="Rectangle 3">
            <a:extLst>
              <a:ext uri="{FF2B5EF4-FFF2-40B4-BE49-F238E27FC236}">
                <a16:creationId xmlns:a16="http://schemas.microsoft.com/office/drawing/2014/main" id="{BD21B75B-29FC-186E-A6F5-9EB79DE59A8B}"/>
              </a:ext>
            </a:extLst>
          </p:cNvPr>
          <p:cNvSpPr/>
          <p:nvPr/>
        </p:nvSpPr>
        <p:spPr>
          <a:xfrm>
            <a:off x="520253" y="937153"/>
            <a:ext cx="8136567" cy="71646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a:t>A </a:t>
            </a:r>
            <a:r>
              <a:rPr lang="en-US" sz="1800" b="1" dirty="0"/>
              <a:t>Deep Learning model </a:t>
            </a:r>
            <a:r>
              <a:rPr lang="en-US" sz="1800" dirty="0"/>
              <a:t>to classify between dd-</a:t>
            </a:r>
            <a:r>
              <a:rPr lang="en-US" sz="1800" dirty="0" err="1"/>
              <a:t>cfDNA</a:t>
            </a:r>
            <a:r>
              <a:rPr lang="en-US" sz="1800" dirty="0"/>
              <a:t> and </a:t>
            </a:r>
            <a:r>
              <a:rPr lang="en-US" sz="1800" dirty="0" err="1"/>
              <a:t>rd-cfDNA</a:t>
            </a:r>
            <a:r>
              <a:rPr lang="en-US" sz="1800" dirty="0"/>
              <a:t> </a:t>
            </a:r>
            <a:endParaRPr lang="en-US" sz="1800" b="1" dirty="0"/>
          </a:p>
        </p:txBody>
      </p:sp>
      <p:sp>
        <p:nvSpPr>
          <p:cNvPr id="6" name="TextBox 5">
            <a:extLst>
              <a:ext uri="{FF2B5EF4-FFF2-40B4-BE49-F238E27FC236}">
                <a16:creationId xmlns:a16="http://schemas.microsoft.com/office/drawing/2014/main" id="{660F88FB-DF49-D936-49B4-C6580292D2CD}"/>
              </a:ext>
            </a:extLst>
          </p:cNvPr>
          <p:cNvSpPr txBox="1"/>
          <p:nvPr/>
        </p:nvSpPr>
        <p:spPr>
          <a:xfrm>
            <a:off x="2087795" y="3366596"/>
            <a:ext cx="1678898" cy="253916"/>
          </a:xfrm>
          <a:prstGeom prst="rect">
            <a:avLst/>
          </a:prstGeom>
          <a:noFill/>
        </p:spPr>
        <p:txBody>
          <a:bodyPr wrap="square" rtlCol="0">
            <a:spAutoFit/>
          </a:bodyPr>
          <a:lstStyle/>
          <a:p>
            <a:r>
              <a:rPr lang="en-US" sz="1050" dirty="0"/>
              <a:t>recipient-derived cfDNA</a:t>
            </a:r>
          </a:p>
        </p:txBody>
      </p:sp>
      <p:sp>
        <p:nvSpPr>
          <p:cNvPr id="7" name="TextBox 6">
            <a:extLst>
              <a:ext uri="{FF2B5EF4-FFF2-40B4-BE49-F238E27FC236}">
                <a16:creationId xmlns:a16="http://schemas.microsoft.com/office/drawing/2014/main" id="{845AE93A-455C-1D8A-D542-2E55A2E57661}"/>
              </a:ext>
            </a:extLst>
          </p:cNvPr>
          <p:cNvSpPr txBox="1"/>
          <p:nvPr/>
        </p:nvSpPr>
        <p:spPr>
          <a:xfrm>
            <a:off x="3924392" y="3379860"/>
            <a:ext cx="1678898" cy="253916"/>
          </a:xfrm>
          <a:prstGeom prst="rect">
            <a:avLst/>
          </a:prstGeom>
          <a:noFill/>
        </p:spPr>
        <p:txBody>
          <a:bodyPr wrap="square" rtlCol="0">
            <a:spAutoFit/>
          </a:bodyPr>
          <a:lstStyle/>
          <a:p>
            <a:r>
              <a:rPr lang="en-US" sz="1050" dirty="0"/>
              <a:t>donor-derived cfDNA</a:t>
            </a:r>
          </a:p>
        </p:txBody>
      </p:sp>
      <p:pic>
        <p:nvPicPr>
          <p:cNvPr id="8" name="Picture 7">
            <a:extLst>
              <a:ext uri="{FF2B5EF4-FFF2-40B4-BE49-F238E27FC236}">
                <a16:creationId xmlns:a16="http://schemas.microsoft.com/office/drawing/2014/main" id="{35ADA3D8-DC80-9E50-A3BD-E56281032202}"/>
              </a:ext>
            </a:extLst>
          </p:cNvPr>
          <p:cNvPicPr>
            <a:picLocks noChangeAspect="1"/>
          </p:cNvPicPr>
          <p:nvPr/>
        </p:nvPicPr>
        <p:blipFill>
          <a:blip r:embed="rId3"/>
          <a:stretch>
            <a:fillRect/>
          </a:stretch>
        </p:blipFill>
        <p:spPr>
          <a:xfrm>
            <a:off x="2348638" y="2286615"/>
            <a:ext cx="931606" cy="962222"/>
          </a:xfrm>
          <a:prstGeom prst="rect">
            <a:avLst/>
          </a:prstGeom>
        </p:spPr>
      </p:pic>
      <p:pic>
        <p:nvPicPr>
          <p:cNvPr id="1032" name="Picture 8" descr="Lung Images - Free Download on Freepik">
            <a:extLst>
              <a:ext uri="{FF2B5EF4-FFF2-40B4-BE49-F238E27FC236}">
                <a16:creationId xmlns:a16="http://schemas.microsoft.com/office/drawing/2014/main" id="{50881B8D-5B37-08E6-E8EE-02AB9E2BD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93" y="2066226"/>
            <a:ext cx="1657802" cy="1326897"/>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78F17929-87AB-D5F9-9EC6-B6094382BE61}"/>
              </a:ext>
            </a:extLst>
          </p:cNvPr>
          <p:cNvSpPr/>
          <p:nvPr/>
        </p:nvSpPr>
        <p:spPr>
          <a:xfrm>
            <a:off x="5486401" y="1910321"/>
            <a:ext cx="1892508" cy="1064331"/>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br>
              <a:rPr lang="en-US" dirty="0"/>
            </a:br>
            <a:r>
              <a:rPr lang="en-US" dirty="0"/>
              <a:t>Classification based on tissue of origin</a:t>
            </a:r>
            <a:br>
              <a:rPr lang="en-US" dirty="0"/>
            </a:br>
            <a:endParaRPr lang="en-US" dirty="0"/>
          </a:p>
        </p:txBody>
      </p:sp>
      <p:sp>
        <p:nvSpPr>
          <p:cNvPr id="13" name="Rounded Rectangle 12">
            <a:extLst>
              <a:ext uri="{FF2B5EF4-FFF2-40B4-BE49-F238E27FC236}">
                <a16:creationId xmlns:a16="http://schemas.microsoft.com/office/drawing/2014/main" id="{1706A92E-B9C8-2876-2E71-01F4D0158199}"/>
              </a:ext>
            </a:extLst>
          </p:cNvPr>
          <p:cNvSpPr/>
          <p:nvPr/>
        </p:nvSpPr>
        <p:spPr>
          <a:xfrm>
            <a:off x="1220538" y="3930056"/>
            <a:ext cx="6750112" cy="71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the DNA sequence the same for all tissue types – blood or lung ?</a:t>
            </a:r>
          </a:p>
        </p:txBody>
      </p:sp>
      <p:sp>
        <p:nvSpPr>
          <p:cNvPr id="14" name="Slide Number Placeholder 13">
            <a:extLst>
              <a:ext uri="{FF2B5EF4-FFF2-40B4-BE49-F238E27FC236}">
                <a16:creationId xmlns:a16="http://schemas.microsoft.com/office/drawing/2014/main" id="{F945E589-61D9-5A44-5B35-56D5DE7F6A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3" name="TextBox 2">
            <a:extLst>
              <a:ext uri="{FF2B5EF4-FFF2-40B4-BE49-F238E27FC236}">
                <a16:creationId xmlns:a16="http://schemas.microsoft.com/office/drawing/2014/main" id="{763187FD-EFEE-ECF3-E1F1-BF1B18C5BCF5}"/>
              </a:ext>
            </a:extLst>
          </p:cNvPr>
          <p:cNvSpPr txBox="1"/>
          <p:nvPr/>
        </p:nvSpPr>
        <p:spPr>
          <a:xfrm>
            <a:off x="3957049" y="4780816"/>
            <a:ext cx="4572000" cy="338554"/>
          </a:xfrm>
          <a:prstGeom prst="rect">
            <a:avLst/>
          </a:prstGeom>
          <a:noFill/>
        </p:spPr>
        <p:txBody>
          <a:bodyPr wrap="square">
            <a:spAutoFit/>
          </a:bodyPr>
          <a:lstStyle/>
          <a:p>
            <a:r>
              <a:rPr lang="en-IN" sz="800" b="0" i="0" dirty="0">
                <a:solidFill>
                  <a:srgbClr val="222222"/>
                </a:solidFill>
                <a:effectLst/>
                <a:latin typeface="Arial" panose="020B0604020202020204" pitchFamily="34" charset="0"/>
              </a:rPr>
              <a:t>Lui, Yanni YN, et al. "Predominant hematopoietic origin of cell-free DNA in plasma and serum after sex-mismatched bone marrow transplantation." </a:t>
            </a:r>
            <a:r>
              <a:rPr lang="en-IN" sz="800" b="0" i="1" dirty="0">
                <a:solidFill>
                  <a:srgbClr val="222222"/>
                </a:solidFill>
                <a:effectLst/>
                <a:latin typeface="Arial" panose="020B0604020202020204" pitchFamily="34" charset="0"/>
              </a:rPr>
              <a:t>Clinical chemistry</a:t>
            </a:r>
            <a:r>
              <a:rPr lang="en-IN" sz="800" b="0" i="0" dirty="0">
                <a:solidFill>
                  <a:srgbClr val="222222"/>
                </a:solidFill>
                <a:effectLst/>
                <a:latin typeface="Arial" panose="020B0604020202020204" pitchFamily="34" charset="0"/>
              </a:rPr>
              <a:t> 48.3 (2002): 421-427.</a:t>
            </a:r>
            <a:endParaRPr lang="en-US" sz="800" dirty="0"/>
          </a:p>
        </p:txBody>
      </p:sp>
    </p:spTree>
    <p:extLst>
      <p:ext uri="{BB962C8B-B14F-4D97-AF65-F5344CB8AC3E}">
        <p14:creationId xmlns:p14="http://schemas.microsoft.com/office/powerpoint/2010/main" val="115923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FC96-B45A-CA23-A966-06BEC43918BC}"/>
              </a:ext>
            </a:extLst>
          </p:cNvPr>
          <p:cNvSpPr>
            <a:spLocks noGrp="1"/>
          </p:cNvSpPr>
          <p:nvPr>
            <p:ph type="title"/>
          </p:nvPr>
        </p:nvSpPr>
        <p:spPr>
          <a:xfrm>
            <a:off x="311700" y="191025"/>
            <a:ext cx="8520600" cy="572700"/>
          </a:xfrm>
        </p:spPr>
        <p:txBody>
          <a:bodyPr/>
          <a:lstStyle/>
          <a:p>
            <a:r>
              <a:rPr lang="en-US" dirty="0"/>
              <a:t>cfDNA </a:t>
            </a:r>
            <a:r>
              <a:rPr lang="en-US" dirty="0" err="1"/>
              <a:t>fragmentomics</a:t>
            </a:r>
            <a:r>
              <a:rPr lang="en-US" dirty="0"/>
              <a:t> ! </a:t>
            </a:r>
          </a:p>
        </p:txBody>
      </p:sp>
      <p:pic>
        <p:nvPicPr>
          <p:cNvPr id="4" name="Picture 3">
            <a:extLst>
              <a:ext uri="{FF2B5EF4-FFF2-40B4-BE49-F238E27FC236}">
                <a16:creationId xmlns:a16="http://schemas.microsoft.com/office/drawing/2014/main" id="{A4FB436B-526B-962E-89A5-7366B47F549F}"/>
              </a:ext>
            </a:extLst>
          </p:cNvPr>
          <p:cNvPicPr>
            <a:picLocks noChangeAspect="1"/>
          </p:cNvPicPr>
          <p:nvPr/>
        </p:nvPicPr>
        <p:blipFill>
          <a:blip r:embed="rId2"/>
          <a:stretch>
            <a:fillRect/>
          </a:stretch>
        </p:blipFill>
        <p:spPr>
          <a:xfrm>
            <a:off x="420558" y="1093735"/>
            <a:ext cx="7507303" cy="753556"/>
          </a:xfrm>
          <a:prstGeom prst="rect">
            <a:avLst/>
          </a:prstGeom>
        </p:spPr>
      </p:pic>
      <p:pic>
        <p:nvPicPr>
          <p:cNvPr id="6" name="Picture 5">
            <a:extLst>
              <a:ext uri="{FF2B5EF4-FFF2-40B4-BE49-F238E27FC236}">
                <a16:creationId xmlns:a16="http://schemas.microsoft.com/office/drawing/2014/main" id="{F36EF782-9307-7FED-5004-9CBDFB6968AD}"/>
              </a:ext>
            </a:extLst>
          </p:cNvPr>
          <p:cNvPicPr>
            <a:picLocks noChangeAspect="1"/>
          </p:cNvPicPr>
          <p:nvPr/>
        </p:nvPicPr>
        <p:blipFill>
          <a:blip r:embed="rId3"/>
          <a:stretch>
            <a:fillRect/>
          </a:stretch>
        </p:blipFill>
        <p:spPr>
          <a:xfrm>
            <a:off x="420558" y="1093735"/>
            <a:ext cx="7507303" cy="897510"/>
          </a:xfrm>
          <a:prstGeom prst="rect">
            <a:avLst/>
          </a:prstGeom>
        </p:spPr>
      </p:pic>
      <p:pic>
        <p:nvPicPr>
          <p:cNvPr id="9" name="Picture 8">
            <a:extLst>
              <a:ext uri="{FF2B5EF4-FFF2-40B4-BE49-F238E27FC236}">
                <a16:creationId xmlns:a16="http://schemas.microsoft.com/office/drawing/2014/main" id="{958EEE64-1265-C778-0C7A-0E74CEC4DB9F}"/>
              </a:ext>
            </a:extLst>
          </p:cNvPr>
          <p:cNvPicPr>
            <a:picLocks noChangeAspect="1"/>
          </p:cNvPicPr>
          <p:nvPr/>
        </p:nvPicPr>
        <p:blipFill>
          <a:blip r:embed="rId4"/>
          <a:stretch>
            <a:fillRect/>
          </a:stretch>
        </p:blipFill>
        <p:spPr>
          <a:xfrm>
            <a:off x="823875" y="2247812"/>
            <a:ext cx="875572" cy="382603"/>
          </a:xfrm>
          <a:prstGeom prst="rect">
            <a:avLst/>
          </a:prstGeom>
        </p:spPr>
      </p:pic>
      <p:pic>
        <p:nvPicPr>
          <p:cNvPr id="10" name="Picture 9">
            <a:extLst>
              <a:ext uri="{FF2B5EF4-FFF2-40B4-BE49-F238E27FC236}">
                <a16:creationId xmlns:a16="http://schemas.microsoft.com/office/drawing/2014/main" id="{0A5CC18D-3077-E218-4233-DAD07C74E234}"/>
              </a:ext>
            </a:extLst>
          </p:cNvPr>
          <p:cNvPicPr>
            <a:picLocks noChangeAspect="1"/>
          </p:cNvPicPr>
          <p:nvPr/>
        </p:nvPicPr>
        <p:blipFill>
          <a:blip r:embed="rId4"/>
          <a:stretch>
            <a:fillRect/>
          </a:stretch>
        </p:blipFill>
        <p:spPr>
          <a:xfrm>
            <a:off x="2437817" y="2247812"/>
            <a:ext cx="875572" cy="382603"/>
          </a:xfrm>
          <a:prstGeom prst="rect">
            <a:avLst/>
          </a:prstGeom>
        </p:spPr>
      </p:pic>
      <p:pic>
        <p:nvPicPr>
          <p:cNvPr id="11" name="Picture 10">
            <a:extLst>
              <a:ext uri="{FF2B5EF4-FFF2-40B4-BE49-F238E27FC236}">
                <a16:creationId xmlns:a16="http://schemas.microsoft.com/office/drawing/2014/main" id="{B2708A0A-DBB2-B08D-0910-DFD19F687340}"/>
              </a:ext>
            </a:extLst>
          </p:cNvPr>
          <p:cNvPicPr>
            <a:picLocks noChangeAspect="1"/>
          </p:cNvPicPr>
          <p:nvPr/>
        </p:nvPicPr>
        <p:blipFill>
          <a:blip r:embed="rId4"/>
          <a:stretch>
            <a:fillRect/>
          </a:stretch>
        </p:blipFill>
        <p:spPr>
          <a:xfrm>
            <a:off x="4051759" y="2229834"/>
            <a:ext cx="875572" cy="382603"/>
          </a:xfrm>
          <a:prstGeom prst="rect">
            <a:avLst/>
          </a:prstGeom>
        </p:spPr>
      </p:pic>
      <p:pic>
        <p:nvPicPr>
          <p:cNvPr id="12" name="Picture 11">
            <a:extLst>
              <a:ext uri="{FF2B5EF4-FFF2-40B4-BE49-F238E27FC236}">
                <a16:creationId xmlns:a16="http://schemas.microsoft.com/office/drawing/2014/main" id="{104E401B-7698-3E80-440F-5FD3DF534442}"/>
              </a:ext>
            </a:extLst>
          </p:cNvPr>
          <p:cNvPicPr>
            <a:picLocks noChangeAspect="1"/>
          </p:cNvPicPr>
          <p:nvPr/>
        </p:nvPicPr>
        <p:blipFill>
          <a:blip r:embed="rId4"/>
          <a:stretch>
            <a:fillRect/>
          </a:stretch>
        </p:blipFill>
        <p:spPr>
          <a:xfrm>
            <a:off x="6595091" y="2247812"/>
            <a:ext cx="875572" cy="382603"/>
          </a:xfrm>
          <a:prstGeom prst="rect">
            <a:avLst/>
          </a:prstGeom>
        </p:spPr>
      </p:pic>
      <p:pic>
        <p:nvPicPr>
          <p:cNvPr id="14" name="Picture 13">
            <a:extLst>
              <a:ext uri="{FF2B5EF4-FFF2-40B4-BE49-F238E27FC236}">
                <a16:creationId xmlns:a16="http://schemas.microsoft.com/office/drawing/2014/main" id="{62B739EB-DBA0-C165-4C02-830B6569BEE6}"/>
              </a:ext>
            </a:extLst>
          </p:cNvPr>
          <p:cNvPicPr>
            <a:picLocks noChangeAspect="1"/>
          </p:cNvPicPr>
          <p:nvPr/>
        </p:nvPicPr>
        <p:blipFill>
          <a:blip r:embed="rId5"/>
          <a:stretch>
            <a:fillRect/>
          </a:stretch>
        </p:blipFill>
        <p:spPr>
          <a:xfrm>
            <a:off x="5355178" y="2244611"/>
            <a:ext cx="403268" cy="338457"/>
          </a:xfrm>
          <a:prstGeom prst="rect">
            <a:avLst/>
          </a:prstGeom>
        </p:spPr>
      </p:pic>
      <p:pic>
        <p:nvPicPr>
          <p:cNvPr id="21" name="Picture 20">
            <a:extLst>
              <a:ext uri="{FF2B5EF4-FFF2-40B4-BE49-F238E27FC236}">
                <a16:creationId xmlns:a16="http://schemas.microsoft.com/office/drawing/2014/main" id="{607FCD61-565D-51BF-C837-D1D85FA6E839}"/>
              </a:ext>
            </a:extLst>
          </p:cNvPr>
          <p:cNvPicPr>
            <a:picLocks noChangeAspect="1"/>
          </p:cNvPicPr>
          <p:nvPr/>
        </p:nvPicPr>
        <p:blipFill>
          <a:blip r:embed="rId6"/>
          <a:stretch>
            <a:fillRect/>
          </a:stretch>
        </p:blipFill>
        <p:spPr>
          <a:xfrm>
            <a:off x="596388" y="2761494"/>
            <a:ext cx="875572" cy="359209"/>
          </a:xfrm>
          <a:prstGeom prst="rect">
            <a:avLst/>
          </a:prstGeom>
        </p:spPr>
      </p:pic>
      <p:pic>
        <p:nvPicPr>
          <p:cNvPr id="23" name="Picture 22">
            <a:extLst>
              <a:ext uri="{FF2B5EF4-FFF2-40B4-BE49-F238E27FC236}">
                <a16:creationId xmlns:a16="http://schemas.microsoft.com/office/drawing/2014/main" id="{528A5F94-FACD-8067-655B-0EAB294F239C}"/>
              </a:ext>
            </a:extLst>
          </p:cNvPr>
          <p:cNvPicPr>
            <a:picLocks noChangeAspect="1"/>
          </p:cNvPicPr>
          <p:nvPr/>
        </p:nvPicPr>
        <p:blipFill>
          <a:blip r:embed="rId6"/>
          <a:stretch>
            <a:fillRect/>
          </a:stretch>
        </p:blipFill>
        <p:spPr>
          <a:xfrm>
            <a:off x="2936918" y="2761493"/>
            <a:ext cx="875572" cy="359209"/>
          </a:xfrm>
          <a:prstGeom prst="rect">
            <a:avLst/>
          </a:prstGeom>
        </p:spPr>
      </p:pic>
      <p:pic>
        <p:nvPicPr>
          <p:cNvPr id="24" name="Picture 23">
            <a:extLst>
              <a:ext uri="{FF2B5EF4-FFF2-40B4-BE49-F238E27FC236}">
                <a16:creationId xmlns:a16="http://schemas.microsoft.com/office/drawing/2014/main" id="{E7810C96-05B2-971D-108C-63724E505901}"/>
              </a:ext>
            </a:extLst>
          </p:cNvPr>
          <p:cNvPicPr>
            <a:picLocks noChangeAspect="1"/>
          </p:cNvPicPr>
          <p:nvPr/>
        </p:nvPicPr>
        <p:blipFill>
          <a:blip r:embed="rId6"/>
          <a:stretch>
            <a:fillRect/>
          </a:stretch>
        </p:blipFill>
        <p:spPr>
          <a:xfrm>
            <a:off x="6929203" y="2731943"/>
            <a:ext cx="875572" cy="359209"/>
          </a:xfrm>
          <a:prstGeom prst="rect">
            <a:avLst/>
          </a:prstGeom>
        </p:spPr>
      </p:pic>
      <p:pic>
        <p:nvPicPr>
          <p:cNvPr id="25" name="Picture 24">
            <a:extLst>
              <a:ext uri="{FF2B5EF4-FFF2-40B4-BE49-F238E27FC236}">
                <a16:creationId xmlns:a16="http://schemas.microsoft.com/office/drawing/2014/main" id="{C5487E0D-D14D-4840-08C0-EAAF88E4CB0B}"/>
              </a:ext>
            </a:extLst>
          </p:cNvPr>
          <p:cNvPicPr>
            <a:picLocks noChangeAspect="1"/>
          </p:cNvPicPr>
          <p:nvPr/>
        </p:nvPicPr>
        <p:blipFill>
          <a:blip r:embed="rId6"/>
          <a:stretch>
            <a:fillRect/>
          </a:stretch>
        </p:blipFill>
        <p:spPr>
          <a:xfrm>
            <a:off x="5834935" y="2761493"/>
            <a:ext cx="875572" cy="359209"/>
          </a:xfrm>
          <a:prstGeom prst="rect">
            <a:avLst/>
          </a:prstGeom>
        </p:spPr>
      </p:pic>
      <p:pic>
        <p:nvPicPr>
          <p:cNvPr id="26" name="Picture 25">
            <a:extLst>
              <a:ext uri="{FF2B5EF4-FFF2-40B4-BE49-F238E27FC236}">
                <a16:creationId xmlns:a16="http://schemas.microsoft.com/office/drawing/2014/main" id="{0BCA64E1-C885-AA40-9A10-94BCEA0412D5}"/>
              </a:ext>
            </a:extLst>
          </p:cNvPr>
          <p:cNvPicPr>
            <a:picLocks noChangeAspect="1"/>
          </p:cNvPicPr>
          <p:nvPr/>
        </p:nvPicPr>
        <p:blipFill>
          <a:blip r:embed="rId7"/>
          <a:stretch>
            <a:fillRect/>
          </a:stretch>
        </p:blipFill>
        <p:spPr>
          <a:xfrm>
            <a:off x="4487619" y="2769740"/>
            <a:ext cx="466676" cy="390057"/>
          </a:xfrm>
          <a:prstGeom prst="rect">
            <a:avLst/>
          </a:prstGeom>
        </p:spPr>
      </p:pic>
      <p:pic>
        <p:nvPicPr>
          <p:cNvPr id="27" name="Picture 26">
            <a:extLst>
              <a:ext uri="{FF2B5EF4-FFF2-40B4-BE49-F238E27FC236}">
                <a16:creationId xmlns:a16="http://schemas.microsoft.com/office/drawing/2014/main" id="{3CB425D1-4E98-71FB-7E85-0458C6094A28}"/>
              </a:ext>
            </a:extLst>
          </p:cNvPr>
          <p:cNvPicPr>
            <a:picLocks noChangeAspect="1"/>
          </p:cNvPicPr>
          <p:nvPr/>
        </p:nvPicPr>
        <p:blipFill>
          <a:blip r:embed="rId8"/>
          <a:stretch>
            <a:fillRect/>
          </a:stretch>
        </p:blipFill>
        <p:spPr>
          <a:xfrm>
            <a:off x="420558" y="3317100"/>
            <a:ext cx="7507303" cy="811858"/>
          </a:xfrm>
          <a:prstGeom prst="rect">
            <a:avLst/>
          </a:prstGeom>
        </p:spPr>
      </p:pic>
      <p:pic>
        <p:nvPicPr>
          <p:cNvPr id="28" name="Picture 27">
            <a:extLst>
              <a:ext uri="{FF2B5EF4-FFF2-40B4-BE49-F238E27FC236}">
                <a16:creationId xmlns:a16="http://schemas.microsoft.com/office/drawing/2014/main" id="{EB147174-BD31-B9B0-BA7B-0A267436308A}"/>
              </a:ext>
            </a:extLst>
          </p:cNvPr>
          <p:cNvPicPr>
            <a:picLocks noChangeAspect="1"/>
          </p:cNvPicPr>
          <p:nvPr/>
        </p:nvPicPr>
        <p:blipFill>
          <a:blip r:embed="rId7"/>
          <a:stretch>
            <a:fillRect/>
          </a:stretch>
        </p:blipFill>
        <p:spPr>
          <a:xfrm>
            <a:off x="2065202" y="2767766"/>
            <a:ext cx="414762" cy="346667"/>
          </a:xfrm>
          <a:prstGeom prst="rect">
            <a:avLst/>
          </a:prstGeom>
        </p:spPr>
      </p:pic>
      <p:sp>
        <p:nvSpPr>
          <p:cNvPr id="29" name="TextBox 28">
            <a:extLst>
              <a:ext uri="{FF2B5EF4-FFF2-40B4-BE49-F238E27FC236}">
                <a16:creationId xmlns:a16="http://schemas.microsoft.com/office/drawing/2014/main" id="{F72FBB55-7FCB-CC63-FE62-172274234315}"/>
              </a:ext>
            </a:extLst>
          </p:cNvPr>
          <p:cNvSpPr txBox="1"/>
          <p:nvPr/>
        </p:nvSpPr>
        <p:spPr>
          <a:xfrm>
            <a:off x="105561" y="4271011"/>
            <a:ext cx="8764115" cy="338554"/>
          </a:xfrm>
          <a:prstGeom prst="rect">
            <a:avLst/>
          </a:prstGeom>
          <a:noFill/>
        </p:spPr>
        <p:txBody>
          <a:bodyPr wrap="square" rtlCol="0">
            <a:spAutoFit/>
          </a:bodyPr>
          <a:lstStyle/>
          <a:p>
            <a:r>
              <a:rPr lang="en-US" sz="1600" b="1" dirty="0">
                <a:solidFill>
                  <a:schemeClr val="tx1">
                    <a:lumMod val="75000"/>
                    <a:lumOff val="25000"/>
                  </a:schemeClr>
                </a:solidFill>
              </a:rPr>
              <a:t>Lung and blood cell derived cfDNA fragments originate from different genomic regions !</a:t>
            </a:r>
          </a:p>
        </p:txBody>
      </p:sp>
      <p:sp>
        <p:nvSpPr>
          <p:cNvPr id="30" name="TextBox 29">
            <a:extLst>
              <a:ext uri="{FF2B5EF4-FFF2-40B4-BE49-F238E27FC236}">
                <a16:creationId xmlns:a16="http://schemas.microsoft.com/office/drawing/2014/main" id="{61F5D2CC-EE05-F59E-245D-7762AA94578B}"/>
              </a:ext>
            </a:extLst>
          </p:cNvPr>
          <p:cNvSpPr txBox="1"/>
          <p:nvPr/>
        </p:nvSpPr>
        <p:spPr>
          <a:xfrm>
            <a:off x="7804775" y="1403990"/>
            <a:ext cx="1254844" cy="276999"/>
          </a:xfrm>
          <a:prstGeom prst="rect">
            <a:avLst/>
          </a:prstGeom>
          <a:noFill/>
        </p:spPr>
        <p:txBody>
          <a:bodyPr wrap="square" rtlCol="0">
            <a:spAutoFit/>
          </a:bodyPr>
          <a:lstStyle/>
          <a:p>
            <a:r>
              <a:rPr lang="en-US" sz="1200" b="1" dirty="0">
                <a:solidFill>
                  <a:schemeClr val="tx1"/>
                </a:solidFill>
              </a:rPr>
              <a:t>Lung cell DNA</a:t>
            </a:r>
          </a:p>
        </p:txBody>
      </p:sp>
      <p:sp>
        <p:nvSpPr>
          <p:cNvPr id="31" name="TextBox 30">
            <a:extLst>
              <a:ext uri="{FF2B5EF4-FFF2-40B4-BE49-F238E27FC236}">
                <a16:creationId xmlns:a16="http://schemas.microsoft.com/office/drawing/2014/main" id="{432AAE40-734F-FC9A-E291-49F4FE7E70BB}"/>
              </a:ext>
            </a:extLst>
          </p:cNvPr>
          <p:cNvSpPr txBox="1"/>
          <p:nvPr/>
        </p:nvSpPr>
        <p:spPr>
          <a:xfrm>
            <a:off x="7804775" y="3554851"/>
            <a:ext cx="1377327" cy="276999"/>
          </a:xfrm>
          <a:prstGeom prst="rect">
            <a:avLst/>
          </a:prstGeom>
          <a:noFill/>
        </p:spPr>
        <p:txBody>
          <a:bodyPr wrap="square" rtlCol="0">
            <a:spAutoFit/>
          </a:bodyPr>
          <a:lstStyle/>
          <a:p>
            <a:r>
              <a:rPr lang="en-US" sz="1200" b="1" dirty="0">
                <a:solidFill>
                  <a:schemeClr val="tx1"/>
                </a:solidFill>
              </a:rPr>
              <a:t>Blood cell DNA</a:t>
            </a:r>
          </a:p>
        </p:txBody>
      </p:sp>
      <p:pic>
        <p:nvPicPr>
          <p:cNvPr id="40" name="Picture 39">
            <a:extLst>
              <a:ext uri="{FF2B5EF4-FFF2-40B4-BE49-F238E27FC236}">
                <a16:creationId xmlns:a16="http://schemas.microsoft.com/office/drawing/2014/main" id="{8CAED984-DB21-E39D-4141-2779D4690FEA}"/>
              </a:ext>
            </a:extLst>
          </p:cNvPr>
          <p:cNvPicPr>
            <a:picLocks noChangeAspect="1"/>
          </p:cNvPicPr>
          <p:nvPr/>
        </p:nvPicPr>
        <p:blipFill>
          <a:blip r:embed="rId9"/>
          <a:stretch>
            <a:fillRect/>
          </a:stretch>
        </p:blipFill>
        <p:spPr>
          <a:xfrm>
            <a:off x="6100921" y="331982"/>
            <a:ext cx="362678" cy="400855"/>
          </a:xfrm>
          <a:prstGeom prst="rect">
            <a:avLst/>
          </a:prstGeom>
        </p:spPr>
      </p:pic>
      <p:pic>
        <p:nvPicPr>
          <p:cNvPr id="41" name="Picture 40">
            <a:extLst>
              <a:ext uri="{FF2B5EF4-FFF2-40B4-BE49-F238E27FC236}">
                <a16:creationId xmlns:a16="http://schemas.microsoft.com/office/drawing/2014/main" id="{EE9A4CD8-0159-D543-F455-B83B148513C9}"/>
              </a:ext>
            </a:extLst>
          </p:cNvPr>
          <p:cNvPicPr>
            <a:picLocks noChangeAspect="1"/>
          </p:cNvPicPr>
          <p:nvPr/>
        </p:nvPicPr>
        <p:blipFill>
          <a:blip r:embed="rId10"/>
          <a:stretch>
            <a:fillRect/>
          </a:stretch>
        </p:blipFill>
        <p:spPr>
          <a:xfrm>
            <a:off x="6087915" y="650092"/>
            <a:ext cx="388691" cy="348081"/>
          </a:xfrm>
          <a:prstGeom prst="rect">
            <a:avLst/>
          </a:prstGeom>
        </p:spPr>
      </p:pic>
      <p:sp>
        <p:nvSpPr>
          <p:cNvPr id="42" name="TextBox 41">
            <a:extLst>
              <a:ext uri="{FF2B5EF4-FFF2-40B4-BE49-F238E27FC236}">
                <a16:creationId xmlns:a16="http://schemas.microsoft.com/office/drawing/2014/main" id="{EC8F8177-6366-9C72-1174-0A2A72219BFF}"/>
              </a:ext>
            </a:extLst>
          </p:cNvPr>
          <p:cNvSpPr txBox="1"/>
          <p:nvPr/>
        </p:nvSpPr>
        <p:spPr>
          <a:xfrm>
            <a:off x="6398081" y="357669"/>
            <a:ext cx="1231006" cy="276999"/>
          </a:xfrm>
          <a:prstGeom prst="rect">
            <a:avLst/>
          </a:prstGeom>
          <a:noFill/>
        </p:spPr>
        <p:txBody>
          <a:bodyPr wrap="square" rtlCol="0">
            <a:spAutoFit/>
          </a:bodyPr>
          <a:lstStyle/>
          <a:p>
            <a:r>
              <a:rPr lang="en-US" sz="1200" dirty="0"/>
              <a:t>Nucleosome</a:t>
            </a:r>
          </a:p>
        </p:txBody>
      </p:sp>
      <p:sp>
        <p:nvSpPr>
          <p:cNvPr id="43" name="TextBox 42">
            <a:extLst>
              <a:ext uri="{FF2B5EF4-FFF2-40B4-BE49-F238E27FC236}">
                <a16:creationId xmlns:a16="http://schemas.microsoft.com/office/drawing/2014/main" id="{274F787F-CA9B-B87C-2460-96EB6148E4CF}"/>
              </a:ext>
            </a:extLst>
          </p:cNvPr>
          <p:cNvSpPr txBox="1"/>
          <p:nvPr/>
        </p:nvSpPr>
        <p:spPr>
          <a:xfrm>
            <a:off x="6398081" y="654652"/>
            <a:ext cx="1727883" cy="276999"/>
          </a:xfrm>
          <a:prstGeom prst="rect">
            <a:avLst/>
          </a:prstGeom>
          <a:noFill/>
        </p:spPr>
        <p:txBody>
          <a:bodyPr wrap="square" rtlCol="0">
            <a:spAutoFit/>
          </a:bodyPr>
          <a:lstStyle/>
          <a:p>
            <a:r>
              <a:rPr lang="en-US" sz="1200" dirty="0"/>
              <a:t>Transcription factor</a:t>
            </a:r>
          </a:p>
        </p:txBody>
      </p:sp>
      <p:sp>
        <p:nvSpPr>
          <p:cNvPr id="3" name="Slide Number Placeholder 2">
            <a:extLst>
              <a:ext uri="{FF2B5EF4-FFF2-40B4-BE49-F238E27FC236}">
                <a16:creationId xmlns:a16="http://schemas.microsoft.com/office/drawing/2014/main" id="{00D3057F-5DAE-B3E5-CCB5-067E96751D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7" name="TextBox 6">
            <a:extLst>
              <a:ext uri="{FF2B5EF4-FFF2-40B4-BE49-F238E27FC236}">
                <a16:creationId xmlns:a16="http://schemas.microsoft.com/office/drawing/2014/main" id="{E2EDF5F5-BEAD-020C-6BB1-3553EAAEA9F5}"/>
              </a:ext>
            </a:extLst>
          </p:cNvPr>
          <p:cNvSpPr txBox="1"/>
          <p:nvPr/>
        </p:nvSpPr>
        <p:spPr>
          <a:xfrm>
            <a:off x="3928070" y="4654758"/>
            <a:ext cx="4592410" cy="338554"/>
          </a:xfrm>
          <a:prstGeom prst="rect">
            <a:avLst/>
          </a:prstGeom>
          <a:noFill/>
        </p:spPr>
        <p:txBody>
          <a:bodyPr wrap="square">
            <a:spAutoFit/>
          </a:bodyPr>
          <a:lstStyle/>
          <a:p>
            <a:r>
              <a:rPr lang="en-IN" sz="800" b="0" i="0" dirty="0">
                <a:solidFill>
                  <a:srgbClr val="222222"/>
                </a:solidFill>
                <a:effectLst/>
                <a:latin typeface="Arial" panose="020B0604020202020204" pitchFamily="34" charset="0"/>
              </a:rPr>
              <a:t>Snyder, Matthew W., et al. "Cell-free DNA comprises an in vivo nucleosome footprint that informs its tissues-of-origin." </a:t>
            </a:r>
            <a:r>
              <a:rPr lang="en-IN" sz="800" b="0" i="1" dirty="0">
                <a:solidFill>
                  <a:srgbClr val="222222"/>
                </a:solidFill>
                <a:effectLst/>
                <a:latin typeface="Arial" panose="020B0604020202020204" pitchFamily="34" charset="0"/>
              </a:rPr>
              <a:t>Cell</a:t>
            </a:r>
            <a:r>
              <a:rPr lang="en-IN" sz="800" b="0" i="0" dirty="0">
                <a:solidFill>
                  <a:srgbClr val="222222"/>
                </a:solidFill>
                <a:effectLst/>
                <a:latin typeface="Arial" panose="020B0604020202020204" pitchFamily="34" charset="0"/>
              </a:rPr>
              <a:t> 164.1 (2016): 57-68.</a:t>
            </a:r>
            <a:endParaRPr lang="en-US" sz="800" dirty="0"/>
          </a:p>
        </p:txBody>
      </p:sp>
    </p:spTree>
    <p:extLst>
      <p:ext uri="{BB962C8B-B14F-4D97-AF65-F5344CB8AC3E}">
        <p14:creationId xmlns:p14="http://schemas.microsoft.com/office/powerpoint/2010/main" val="20106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2737-C53A-9798-18F6-2952CBABFF63}"/>
              </a:ext>
            </a:extLst>
          </p:cNvPr>
          <p:cNvSpPr>
            <a:spLocks noGrp="1"/>
          </p:cNvSpPr>
          <p:nvPr>
            <p:ph type="title"/>
          </p:nvPr>
        </p:nvSpPr>
        <p:spPr>
          <a:xfrm>
            <a:off x="311700" y="17644"/>
            <a:ext cx="8520600" cy="572700"/>
          </a:xfrm>
        </p:spPr>
        <p:txBody>
          <a:bodyPr/>
          <a:lstStyle/>
          <a:p>
            <a:pPr algn="ctr"/>
            <a:r>
              <a:rPr lang="en-US" dirty="0"/>
              <a:t>1. Epigenetic characteristics as features</a:t>
            </a:r>
          </a:p>
        </p:txBody>
      </p:sp>
      <p:graphicFrame>
        <p:nvGraphicFramePr>
          <p:cNvPr id="13" name="Diagram 12">
            <a:extLst>
              <a:ext uri="{FF2B5EF4-FFF2-40B4-BE49-F238E27FC236}">
                <a16:creationId xmlns:a16="http://schemas.microsoft.com/office/drawing/2014/main" id="{C9662DFB-F50D-D640-FCFC-9AC5DBF0AE9D}"/>
              </a:ext>
            </a:extLst>
          </p:cNvPr>
          <p:cNvGraphicFramePr/>
          <p:nvPr>
            <p:extLst>
              <p:ext uri="{D42A27DB-BD31-4B8C-83A1-F6EECF244321}">
                <p14:modId xmlns:p14="http://schemas.microsoft.com/office/powerpoint/2010/main" val="3267493223"/>
              </p:ext>
            </p:extLst>
          </p:nvPr>
        </p:nvGraphicFramePr>
        <p:xfrm>
          <a:off x="44114" y="915093"/>
          <a:ext cx="519159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a:extLst>
              <a:ext uri="{FF2B5EF4-FFF2-40B4-BE49-F238E27FC236}">
                <a16:creationId xmlns:a16="http://schemas.microsoft.com/office/drawing/2014/main" id="{2452A1EF-ADA4-3E63-3686-FDADEACDF3EE}"/>
              </a:ext>
            </a:extLst>
          </p:cNvPr>
          <p:cNvSpPr txBox="1"/>
          <p:nvPr/>
        </p:nvSpPr>
        <p:spPr>
          <a:xfrm>
            <a:off x="726327" y="2600844"/>
            <a:ext cx="1379095" cy="692497"/>
          </a:xfrm>
          <a:prstGeom prst="rect">
            <a:avLst/>
          </a:prstGeom>
          <a:noFill/>
        </p:spPr>
        <p:txBody>
          <a:bodyPr wrap="square" rtlCol="0">
            <a:spAutoFit/>
          </a:bodyPr>
          <a:lstStyle/>
          <a:p>
            <a:r>
              <a:rPr lang="en-US" sz="1300" b="1" dirty="0">
                <a:solidFill>
                  <a:schemeClr val="bg1"/>
                </a:solidFill>
              </a:rPr>
              <a:t>Genomic regions differ in</a:t>
            </a:r>
          </a:p>
        </p:txBody>
      </p:sp>
      <p:sp>
        <p:nvSpPr>
          <p:cNvPr id="24" name="Rectangle 23">
            <a:extLst>
              <a:ext uri="{FF2B5EF4-FFF2-40B4-BE49-F238E27FC236}">
                <a16:creationId xmlns:a16="http://schemas.microsoft.com/office/drawing/2014/main" id="{AB3E523A-1695-826C-E526-561400B87D29}"/>
              </a:ext>
            </a:extLst>
          </p:cNvPr>
          <p:cNvSpPr/>
          <p:nvPr/>
        </p:nvSpPr>
        <p:spPr>
          <a:xfrm>
            <a:off x="5795957" y="1530247"/>
            <a:ext cx="1355905" cy="572700"/>
          </a:xfrm>
          <a:prstGeom prst="rect">
            <a:avLst/>
          </a:prstGeom>
          <a:solidFill>
            <a:srgbClr val="B3010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ENFORMER</a:t>
            </a:r>
            <a:endParaRPr lang="en-US" b="1" dirty="0">
              <a:ln w="6600">
                <a:solidFill>
                  <a:schemeClr val="accent2"/>
                </a:solidFill>
                <a:prstDash val="solid"/>
              </a:ln>
              <a:solidFill>
                <a:schemeClr val="bg1"/>
              </a:solidFill>
              <a:effectLst>
                <a:outerShdw dist="38100" dir="2700000" algn="tl" rotWithShape="0">
                  <a:schemeClr val="accent2"/>
                </a:outerShdw>
              </a:effectLst>
            </a:endParaRPr>
          </a:p>
        </p:txBody>
      </p:sp>
      <p:pic>
        <p:nvPicPr>
          <p:cNvPr id="26" name="Picture 25">
            <a:extLst>
              <a:ext uri="{FF2B5EF4-FFF2-40B4-BE49-F238E27FC236}">
                <a16:creationId xmlns:a16="http://schemas.microsoft.com/office/drawing/2014/main" id="{DC02F064-4A12-4C7C-2DF5-89A60C2D7DBD}"/>
              </a:ext>
            </a:extLst>
          </p:cNvPr>
          <p:cNvPicPr>
            <a:picLocks noChangeAspect="1"/>
          </p:cNvPicPr>
          <p:nvPr/>
        </p:nvPicPr>
        <p:blipFill>
          <a:blip r:embed="rId7"/>
          <a:stretch>
            <a:fillRect/>
          </a:stretch>
        </p:blipFill>
        <p:spPr>
          <a:xfrm>
            <a:off x="5945681" y="767684"/>
            <a:ext cx="982724" cy="294817"/>
          </a:xfrm>
          <a:prstGeom prst="rect">
            <a:avLst/>
          </a:prstGeom>
        </p:spPr>
      </p:pic>
      <p:sp>
        <p:nvSpPr>
          <p:cNvPr id="32" name="Rounded Rectangle 31">
            <a:extLst>
              <a:ext uri="{FF2B5EF4-FFF2-40B4-BE49-F238E27FC236}">
                <a16:creationId xmlns:a16="http://schemas.microsoft.com/office/drawing/2014/main" id="{EABC6BCE-D82C-9CBA-43A4-1103168B0C3C}"/>
              </a:ext>
            </a:extLst>
          </p:cNvPr>
          <p:cNvSpPr/>
          <p:nvPr/>
        </p:nvSpPr>
        <p:spPr>
          <a:xfrm>
            <a:off x="7783211" y="3427859"/>
            <a:ext cx="1049089" cy="794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CHIP-seq</a:t>
            </a:r>
            <a:endParaRPr lang="en-US" dirty="0"/>
          </a:p>
        </p:txBody>
      </p:sp>
      <p:sp>
        <p:nvSpPr>
          <p:cNvPr id="33" name="Rounded Rectangle 32">
            <a:extLst>
              <a:ext uri="{FF2B5EF4-FFF2-40B4-BE49-F238E27FC236}">
                <a16:creationId xmlns:a16="http://schemas.microsoft.com/office/drawing/2014/main" id="{26B47271-76BD-9994-BAC3-E8182D7BC919}"/>
              </a:ext>
            </a:extLst>
          </p:cNvPr>
          <p:cNvSpPr/>
          <p:nvPr/>
        </p:nvSpPr>
        <p:spPr>
          <a:xfrm>
            <a:off x="6557263" y="3427859"/>
            <a:ext cx="1049089" cy="794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CAGE-seq</a:t>
            </a:r>
            <a:endParaRPr lang="en-US" dirty="0"/>
          </a:p>
        </p:txBody>
      </p:sp>
      <p:sp>
        <p:nvSpPr>
          <p:cNvPr id="34" name="Rounded Rectangle 33">
            <a:extLst>
              <a:ext uri="{FF2B5EF4-FFF2-40B4-BE49-F238E27FC236}">
                <a16:creationId xmlns:a16="http://schemas.microsoft.com/office/drawing/2014/main" id="{94799D25-A874-C4B3-567B-C997918F74A0}"/>
              </a:ext>
            </a:extLst>
          </p:cNvPr>
          <p:cNvSpPr/>
          <p:nvPr/>
        </p:nvSpPr>
        <p:spPr>
          <a:xfrm>
            <a:off x="5388200" y="3427859"/>
            <a:ext cx="991627" cy="794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ATAC-seq</a:t>
            </a:r>
            <a:endParaRPr lang="en-US" dirty="0"/>
          </a:p>
        </p:txBody>
      </p:sp>
      <p:sp>
        <p:nvSpPr>
          <p:cNvPr id="35" name="Rounded Rectangle 34">
            <a:extLst>
              <a:ext uri="{FF2B5EF4-FFF2-40B4-BE49-F238E27FC236}">
                <a16:creationId xmlns:a16="http://schemas.microsoft.com/office/drawing/2014/main" id="{42360757-790B-348C-0A30-86C5501D2499}"/>
              </a:ext>
            </a:extLst>
          </p:cNvPr>
          <p:cNvSpPr/>
          <p:nvPr/>
        </p:nvSpPr>
        <p:spPr>
          <a:xfrm>
            <a:off x="4193931" y="3448482"/>
            <a:ext cx="1016833" cy="77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DNA accessibility</a:t>
            </a:r>
          </a:p>
        </p:txBody>
      </p:sp>
      <p:sp>
        <p:nvSpPr>
          <p:cNvPr id="41" name="Right Arrow 40">
            <a:extLst>
              <a:ext uri="{FF2B5EF4-FFF2-40B4-BE49-F238E27FC236}">
                <a16:creationId xmlns:a16="http://schemas.microsoft.com/office/drawing/2014/main" id="{FFA94326-2998-4CF1-A9B0-A01BD36C3AC5}"/>
              </a:ext>
            </a:extLst>
          </p:cNvPr>
          <p:cNvSpPr/>
          <p:nvPr/>
        </p:nvSpPr>
        <p:spPr>
          <a:xfrm rot="5400000">
            <a:off x="5747733" y="3096295"/>
            <a:ext cx="272558" cy="17611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2062" name="Picture 14">
            <a:extLst>
              <a:ext uri="{FF2B5EF4-FFF2-40B4-BE49-F238E27FC236}">
                <a16:creationId xmlns:a16="http://schemas.microsoft.com/office/drawing/2014/main" id="{2DD063D5-3C5C-7889-D578-9ACEFB3E8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5681" y="2128945"/>
            <a:ext cx="1118124" cy="964259"/>
          </a:xfrm>
          <a:prstGeom prst="rect">
            <a:avLst/>
          </a:prstGeom>
          <a:noFill/>
          <a:extLst>
            <a:ext uri="{909E8E84-426E-40DD-AFC4-6F175D3DCCD1}">
              <a14:hiddenFill xmlns:a14="http://schemas.microsoft.com/office/drawing/2010/main">
                <a:solidFill>
                  <a:srgbClr val="FFFFFF"/>
                </a:solidFill>
              </a14:hiddenFill>
            </a:ext>
          </a:extLst>
        </p:spPr>
      </p:pic>
      <p:sp>
        <p:nvSpPr>
          <p:cNvPr id="45" name="Right Arrow 44">
            <a:extLst>
              <a:ext uri="{FF2B5EF4-FFF2-40B4-BE49-F238E27FC236}">
                <a16:creationId xmlns:a16="http://schemas.microsoft.com/office/drawing/2014/main" id="{878E8E44-8903-4F9A-5292-63B980CD94A5}"/>
              </a:ext>
            </a:extLst>
          </p:cNvPr>
          <p:cNvSpPr/>
          <p:nvPr/>
        </p:nvSpPr>
        <p:spPr>
          <a:xfrm rot="5400000">
            <a:off x="6945527" y="3091439"/>
            <a:ext cx="272558" cy="17611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7" name="Right Arrow 46">
            <a:extLst>
              <a:ext uri="{FF2B5EF4-FFF2-40B4-BE49-F238E27FC236}">
                <a16:creationId xmlns:a16="http://schemas.microsoft.com/office/drawing/2014/main" id="{05978890-620D-24A3-D198-6A26B8619430}"/>
              </a:ext>
            </a:extLst>
          </p:cNvPr>
          <p:cNvSpPr/>
          <p:nvPr/>
        </p:nvSpPr>
        <p:spPr>
          <a:xfrm rot="5400000">
            <a:off x="8211633" y="3091440"/>
            <a:ext cx="272558" cy="17611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8" name="Right Arrow 47">
            <a:extLst>
              <a:ext uri="{FF2B5EF4-FFF2-40B4-BE49-F238E27FC236}">
                <a16:creationId xmlns:a16="http://schemas.microsoft.com/office/drawing/2014/main" id="{BA07A99E-0231-2FA6-C424-97EF87FB058E}"/>
              </a:ext>
            </a:extLst>
          </p:cNvPr>
          <p:cNvSpPr/>
          <p:nvPr/>
        </p:nvSpPr>
        <p:spPr>
          <a:xfrm rot="5400000">
            <a:off x="4599051" y="3096295"/>
            <a:ext cx="272558" cy="17611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0" name="Right Arrow 49">
            <a:extLst>
              <a:ext uri="{FF2B5EF4-FFF2-40B4-BE49-F238E27FC236}">
                <a16:creationId xmlns:a16="http://schemas.microsoft.com/office/drawing/2014/main" id="{FF458293-8810-F703-F4F1-A8D765328ED3}"/>
              </a:ext>
            </a:extLst>
          </p:cNvPr>
          <p:cNvSpPr/>
          <p:nvPr/>
        </p:nvSpPr>
        <p:spPr>
          <a:xfrm rot="5400000">
            <a:off x="6331604" y="1175229"/>
            <a:ext cx="272558" cy="176111"/>
          </a:xfrm>
          <a:prstGeom prst="rightArrow">
            <a:avLst/>
          </a:prstGeom>
          <a:solidFill>
            <a:srgbClr val="C00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1" name="TextBox 50">
            <a:extLst>
              <a:ext uri="{FF2B5EF4-FFF2-40B4-BE49-F238E27FC236}">
                <a16:creationId xmlns:a16="http://schemas.microsoft.com/office/drawing/2014/main" id="{C4DE4E56-7C2D-DF95-5068-B352D6570E23}"/>
              </a:ext>
            </a:extLst>
          </p:cNvPr>
          <p:cNvSpPr txBox="1"/>
          <p:nvPr/>
        </p:nvSpPr>
        <p:spPr>
          <a:xfrm>
            <a:off x="5054647" y="4393537"/>
            <a:ext cx="3564988" cy="307777"/>
          </a:xfrm>
          <a:prstGeom prst="rect">
            <a:avLst/>
          </a:prstGeom>
          <a:noFill/>
        </p:spPr>
        <p:txBody>
          <a:bodyPr wrap="square" rtlCol="0">
            <a:spAutoFit/>
          </a:bodyPr>
          <a:lstStyle/>
          <a:p>
            <a:r>
              <a:rPr lang="en-US" dirty="0"/>
              <a:t>5,313 cell-type specific epigenetic tracks</a:t>
            </a:r>
          </a:p>
        </p:txBody>
      </p:sp>
      <p:sp>
        <p:nvSpPr>
          <p:cNvPr id="52" name="Slide Number Placeholder 51">
            <a:extLst>
              <a:ext uri="{FF2B5EF4-FFF2-40B4-BE49-F238E27FC236}">
                <a16:creationId xmlns:a16="http://schemas.microsoft.com/office/drawing/2014/main" id="{9FDAA72B-4037-DC34-ACEF-DECA06D04E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extBox 3">
            <a:extLst>
              <a:ext uri="{FF2B5EF4-FFF2-40B4-BE49-F238E27FC236}">
                <a16:creationId xmlns:a16="http://schemas.microsoft.com/office/drawing/2014/main" id="{E1FC6B0D-807E-34A0-0A47-9A8CB7BB82CD}"/>
              </a:ext>
            </a:extLst>
          </p:cNvPr>
          <p:cNvSpPr txBox="1"/>
          <p:nvPr/>
        </p:nvSpPr>
        <p:spPr>
          <a:xfrm>
            <a:off x="4174808" y="4714944"/>
            <a:ext cx="4572000" cy="338554"/>
          </a:xfrm>
          <a:prstGeom prst="rect">
            <a:avLst/>
          </a:prstGeom>
          <a:noFill/>
        </p:spPr>
        <p:txBody>
          <a:bodyPr wrap="square">
            <a:spAutoFit/>
          </a:bodyPr>
          <a:lstStyle/>
          <a:p>
            <a:r>
              <a:rPr lang="en-IN" sz="800" b="0" i="0" dirty="0" err="1">
                <a:solidFill>
                  <a:srgbClr val="222222"/>
                </a:solidFill>
                <a:effectLst/>
                <a:latin typeface="Arial" panose="020B0604020202020204" pitchFamily="34" charset="0"/>
              </a:rPr>
              <a:t>Avsec</a:t>
            </a:r>
            <a:r>
              <a:rPr lang="en-IN" sz="800" b="0" i="0" dirty="0">
                <a:solidFill>
                  <a:srgbClr val="222222"/>
                </a:solidFill>
                <a:effectLst/>
                <a:latin typeface="Arial" panose="020B0604020202020204" pitchFamily="34" charset="0"/>
              </a:rPr>
              <a:t>, </a:t>
            </a:r>
            <a:r>
              <a:rPr lang="en-IN" sz="800" b="0" i="0" dirty="0" err="1">
                <a:solidFill>
                  <a:srgbClr val="222222"/>
                </a:solidFill>
                <a:effectLst/>
                <a:latin typeface="Arial" panose="020B0604020202020204" pitchFamily="34" charset="0"/>
              </a:rPr>
              <a:t>Žiga</a:t>
            </a:r>
            <a:r>
              <a:rPr lang="en-IN" sz="800" b="0" i="0" dirty="0">
                <a:solidFill>
                  <a:srgbClr val="222222"/>
                </a:solidFill>
                <a:effectLst/>
                <a:latin typeface="Arial" panose="020B0604020202020204" pitchFamily="34" charset="0"/>
              </a:rPr>
              <a:t>, et al. "Effective gene expression prediction from sequence by integrating long-range interactions." </a:t>
            </a:r>
            <a:r>
              <a:rPr lang="en-IN" sz="800" b="0" i="1" dirty="0">
                <a:solidFill>
                  <a:srgbClr val="222222"/>
                </a:solidFill>
                <a:effectLst/>
                <a:latin typeface="Arial" panose="020B0604020202020204" pitchFamily="34" charset="0"/>
              </a:rPr>
              <a:t>Nature methods</a:t>
            </a:r>
            <a:r>
              <a:rPr lang="en-IN" sz="800" b="0" i="0" dirty="0">
                <a:solidFill>
                  <a:srgbClr val="222222"/>
                </a:solidFill>
                <a:effectLst/>
                <a:latin typeface="Arial" panose="020B0604020202020204" pitchFamily="34" charset="0"/>
              </a:rPr>
              <a:t> 18.10 (2021): 1196-1203.</a:t>
            </a:r>
            <a:endParaRPr lang="en-US" sz="800" dirty="0"/>
          </a:p>
        </p:txBody>
      </p:sp>
    </p:spTree>
    <p:extLst>
      <p:ext uri="{BB962C8B-B14F-4D97-AF65-F5344CB8AC3E}">
        <p14:creationId xmlns:p14="http://schemas.microsoft.com/office/powerpoint/2010/main" val="347180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24" grpId="0" animBg="1"/>
      <p:bldP spid="32" grpId="0" animBg="1"/>
      <p:bldP spid="33" grpId="0" animBg="1"/>
      <p:bldP spid="34" grpId="0" animBg="1"/>
      <p:bldP spid="35" grpId="0" animBg="1"/>
      <p:bldP spid="41" grpId="0" animBg="1"/>
      <p:bldP spid="45" grpId="0" animBg="1"/>
      <p:bldP spid="47" grpId="0" animBg="1"/>
      <p:bldP spid="48" grpId="0" animBg="1"/>
      <p:bldP spid="50" grpId="0" animBg="1"/>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D144-5945-5361-F08A-E0FEF47B0BA2}"/>
              </a:ext>
            </a:extLst>
          </p:cNvPr>
          <p:cNvSpPr>
            <a:spLocks noGrp="1"/>
          </p:cNvSpPr>
          <p:nvPr>
            <p:ph type="title"/>
          </p:nvPr>
        </p:nvSpPr>
        <p:spPr>
          <a:xfrm>
            <a:off x="259234" y="27284"/>
            <a:ext cx="8520600" cy="572700"/>
          </a:xfrm>
        </p:spPr>
        <p:txBody>
          <a:bodyPr/>
          <a:lstStyle/>
          <a:p>
            <a:pPr algn="ctr"/>
            <a:r>
              <a:rPr lang="en-US" dirty="0"/>
              <a:t>Training dense layer</a:t>
            </a:r>
          </a:p>
        </p:txBody>
      </p:sp>
      <p:sp>
        <p:nvSpPr>
          <p:cNvPr id="8" name="AutoShape 4" descr="Neural Networks From Scratch - victorzhou.com">
            <a:extLst>
              <a:ext uri="{FF2B5EF4-FFF2-40B4-BE49-F238E27FC236}">
                <a16:creationId xmlns:a16="http://schemas.microsoft.com/office/drawing/2014/main" id="{214C3301-AB00-4740-04D5-F75BD52D25A8}"/>
              </a:ext>
            </a:extLst>
          </p:cNvPr>
          <p:cNvSpPr>
            <a:spLocks noChangeAspect="1" noChangeArrowheads="1"/>
          </p:cNvSpPr>
          <p:nvPr/>
        </p:nvSpPr>
        <p:spPr bwMode="auto">
          <a:xfrm>
            <a:off x="4419599" y="2419349"/>
            <a:ext cx="1501515" cy="15015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DBD34430-2AA5-0985-8348-98308ADAFB3B}"/>
              </a:ext>
            </a:extLst>
          </p:cNvPr>
          <p:cNvSpPr/>
          <p:nvPr/>
        </p:nvSpPr>
        <p:spPr>
          <a:xfrm>
            <a:off x="1620411" y="1741674"/>
            <a:ext cx="337517" cy="150151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14AD294-900F-4BF8-0B57-DF331C9B1D81}"/>
              </a:ext>
            </a:extLst>
          </p:cNvPr>
          <p:cNvSpPr txBox="1"/>
          <p:nvPr/>
        </p:nvSpPr>
        <p:spPr>
          <a:xfrm rot="16200000">
            <a:off x="1377755" y="2353932"/>
            <a:ext cx="822830" cy="276999"/>
          </a:xfrm>
          <a:prstGeom prst="rect">
            <a:avLst/>
          </a:prstGeom>
          <a:noFill/>
        </p:spPr>
        <p:txBody>
          <a:bodyPr wrap="square" rtlCol="0">
            <a:spAutoFit/>
          </a:bodyPr>
          <a:lstStyle/>
          <a:p>
            <a:r>
              <a:rPr lang="en-US" sz="1200" dirty="0">
                <a:solidFill>
                  <a:schemeClr val="bg1"/>
                </a:solidFill>
              </a:rPr>
              <a:t>Enformer</a:t>
            </a:r>
          </a:p>
        </p:txBody>
      </p:sp>
      <p:pic>
        <p:nvPicPr>
          <p:cNvPr id="12" name="Picture 11">
            <a:extLst>
              <a:ext uri="{FF2B5EF4-FFF2-40B4-BE49-F238E27FC236}">
                <a16:creationId xmlns:a16="http://schemas.microsoft.com/office/drawing/2014/main" id="{FFEA5198-2FA1-D511-C079-D2E0D443C24F}"/>
              </a:ext>
            </a:extLst>
          </p:cNvPr>
          <p:cNvPicPr>
            <a:picLocks noChangeAspect="1"/>
          </p:cNvPicPr>
          <p:nvPr/>
        </p:nvPicPr>
        <p:blipFill>
          <a:blip r:embed="rId2"/>
          <a:stretch>
            <a:fillRect/>
          </a:stretch>
        </p:blipFill>
        <p:spPr>
          <a:xfrm>
            <a:off x="36579" y="2294336"/>
            <a:ext cx="1004341" cy="250026"/>
          </a:xfrm>
          <a:prstGeom prst="rect">
            <a:avLst/>
          </a:prstGeom>
        </p:spPr>
      </p:pic>
      <p:pic>
        <p:nvPicPr>
          <p:cNvPr id="13" name="Picture 12">
            <a:extLst>
              <a:ext uri="{FF2B5EF4-FFF2-40B4-BE49-F238E27FC236}">
                <a16:creationId xmlns:a16="http://schemas.microsoft.com/office/drawing/2014/main" id="{C0D7E56A-46F5-7A28-AD64-FB516EB314F1}"/>
              </a:ext>
            </a:extLst>
          </p:cNvPr>
          <p:cNvPicPr>
            <a:picLocks noChangeAspect="1"/>
          </p:cNvPicPr>
          <p:nvPr/>
        </p:nvPicPr>
        <p:blipFill>
          <a:blip r:embed="rId3"/>
          <a:stretch>
            <a:fillRect/>
          </a:stretch>
        </p:blipFill>
        <p:spPr>
          <a:xfrm>
            <a:off x="1603978" y="1326575"/>
            <a:ext cx="353950" cy="364822"/>
          </a:xfrm>
          <a:prstGeom prst="rect">
            <a:avLst/>
          </a:prstGeom>
        </p:spPr>
      </p:pic>
      <p:pic>
        <p:nvPicPr>
          <p:cNvPr id="15" name="Picture 14">
            <a:extLst>
              <a:ext uri="{FF2B5EF4-FFF2-40B4-BE49-F238E27FC236}">
                <a16:creationId xmlns:a16="http://schemas.microsoft.com/office/drawing/2014/main" id="{DED8BE52-FDF5-115E-CF71-3316699A0943}"/>
              </a:ext>
            </a:extLst>
          </p:cNvPr>
          <p:cNvPicPr>
            <a:picLocks noChangeAspect="1"/>
          </p:cNvPicPr>
          <p:nvPr/>
        </p:nvPicPr>
        <p:blipFill>
          <a:blip r:embed="rId4"/>
          <a:stretch>
            <a:fillRect/>
          </a:stretch>
        </p:blipFill>
        <p:spPr>
          <a:xfrm flipH="1">
            <a:off x="2702609" y="1222636"/>
            <a:ext cx="1049950" cy="572700"/>
          </a:xfrm>
          <a:prstGeom prst="rect">
            <a:avLst/>
          </a:prstGeom>
        </p:spPr>
      </p:pic>
      <p:pic>
        <p:nvPicPr>
          <p:cNvPr id="19" name="Picture 18">
            <a:extLst>
              <a:ext uri="{FF2B5EF4-FFF2-40B4-BE49-F238E27FC236}">
                <a16:creationId xmlns:a16="http://schemas.microsoft.com/office/drawing/2014/main" id="{46BED277-6E82-09BA-C3FA-29540D32673E}"/>
              </a:ext>
            </a:extLst>
          </p:cNvPr>
          <p:cNvPicPr>
            <a:picLocks noChangeAspect="1"/>
          </p:cNvPicPr>
          <p:nvPr/>
        </p:nvPicPr>
        <p:blipFill rotWithShape="1">
          <a:blip r:embed="rId5"/>
          <a:srcRect r="11434"/>
          <a:stretch/>
        </p:blipFill>
        <p:spPr>
          <a:xfrm>
            <a:off x="2702609" y="1831041"/>
            <a:ext cx="1049950" cy="620481"/>
          </a:xfrm>
          <a:prstGeom prst="rect">
            <a:avLst/>
          </a:prstGeom>
        </p:spPr>
      </p:pic>
      <p:pic>
        <p:nvPicPr>
          <p:cNvPr id="24" name="Picture 23">
            <a:extLst>
              <a:ext uri="{FF2B5EF4-FFF2-40B4-BE49-F238E27FC236}">
                <a16:creationId xmlns:a16="http://schemas.microsoft.com/office/drawing/2014/main" id="{F5A721FF-0F64-A0F2-7D1D-E7E8508937FB}"/>
              </a:ext>
            </a:extLst>
          </p:cNvPr>
          <p:cNvPicPr>
            <a:picLocks noChangeAspect="1"/>
          </p:cNvPicPr>
          <p:nvPr/>
        </p:nvPicPr>
        <p:blipFill>
          <a:blip r:embed="rId6"/>
          <a:stretch>
            <a:fillRect/>
          </a:stretch>
        </p:blipFill>
        <p:spPr>
          <a:xfrm>
            <a:off x="2757029" y="2706802"/>
            <a:ext cx="1083079" cy="700172"/>
          </a:xfrm>
          <a:prstGeom prst="rect">
            <a:avLst/>
          </a:prstGeom>
        </p:spPr>
      </p:pic>
      <p:sp>
        <p:nvSpPr>
          <p:cNvPr id="26" name="Right Brace 25">
            <a:extLst>
              <a:ext uri="{FF2B5EF4-FFF2-40B4-BE49-F238E27FC236}">
                <a16:creationId xmlns:a16="http://schemas.microsoft.com/office/drawing/2014/main" id="{95159D0D-44B9-F1C1-A744-173A2723EA83}"/>
              </a:ext>
            </a:extLst>
          </p:cNvPr>
          <p:cNvSpPr/>
          <p:nvPr/>
        </p:nvSpPr>
        <p:spPr>
          <a:xfrm>
            <a:off x="3863540" y="1326575"/>
            <a:ext cx="494675" cy="21343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7" name="Picture 10">
            <a:extLst>
              <a:ext uri="{FF2B5EF4-FFF2-40B4-BE49-F238E27FC236}">
                <a16:creationId xmlns:a16="http://schemas.microsoft.com/office/drawing/2014/main" id="{9312391C-043D-AF6B-1C30-9FA4D92F5D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0500" y="2514912"/>
            <a:ext cx="48803" cy="1194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55379A88-2A51-D67E-B551-09F8405E23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249765" y="2668696"/>
            <a:ext cx="48804" cy="119429"/>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8">
            <a:extLst>
              <a:ext uri="{FF2B5EF4-FFF2-40B4-BE49-F238E27FC236}">
                <a16:creationId xmlns:a16="http://schemas.microsoft.com/office/drawing/2014/main" id="{C4F44CE3-10FE-499E-9968-C366186A9FF6}"/>
              </a:ext>
            </a:extLst>
          </p:cNvPr>
          <p:cNvSpPr/>
          <p:nvPr/>
        </p:nvSpPr>
        <p:spPr>
          <a:xfrm>
            <a:off x="2211048" y="2395485"/>
            <a:ext cx="254833" cy="11942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Right Arrow 29">
            <a:extLst>
              <a:ext uri="{FF2B5EF4-FFF2-40B4-BE49-F238E27FC236}">
                <a16:creationId xmlns:a16="http://schemas.microsoft.com/office/drawing/2014/main" id="{884374D9-69E7-6848-995D-E5B208BF9AA8}"/>
              </a:ext>
            </a:extLst>
          </p:cNvPr>
          <p:cNvSpPr/>
          <p:nvPr/>
        </p:nvSpPr>
        <p:spPr>
          <a:xfrm>
            <a:off x="1158427" y="2365417"/>
            <a:ext cx="254833" cy="11942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C99E02C2-E22D-2AB4-2978-153293E2DB10}"/>
              </a:ext>
            </a:extLst>
          </p:cNvPr>
          <p:cNvSpPr txBox="1"/>
          <p:nvPr/>
        </p:nvSpPr>
        <p:spPr>
          <a:xfrm>
            <a:off x="2679808" y="3545806"/>
            <a:ext cx="1573967" cy="553998"/>
          </a:xfrm>
          <a:prstGeom prst="rect">
            <a:avLst/>
          </a:prstGeom>
          <a:noFill/>
        </p:spPr>
        <p:txBody>
          <a:bodyPr wrap="square" rtlCol="0">
            <a:spAutoFit/>
          </a:bodyPr>
          <a:lstStyle/>
          <a:p>
            <a:r>
              <a:rPr lang="en-US" sz="1000" dirty="0"/>
              <a:t>5,313 epigenetic cell-type specific epigenetic tracks</a:t>
            </a:r>
          </a:p>
        </p:txBody>
      </p:sp>
      <p:sp>
        <p:nvSpPr>
          <p:cNvPr id="4" name="Right Arrow 3">
            <a:extLst>
              <a:ext uri="{FF2B5EF4-FFF2-40B4-BE49-F238E27FC236}">
                <a16:creationId xmlns:a16="http://schemas.microsoft.com/office/drawing/2014/main" id="{246C9B44-D0B9-AD51-B536-6551523E4D07}"/>
              </a:ext>
            </a:extLst>
          </p:cNvPr>
          <p:cNvSpPr/>
          <p:nvPr/>
        </p:nvSpPr>
        <p:spPr>
          <a:xfrm>
            <a:off x="4530954" y="2334026"/>
            <a:ext cx="254833" cy="11942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D565DD74-CCAB-D39F-B460-6D0B7AF7AD10}"/>
              </a:ext>
            </a:extLst>
          </p:cNvPr>
          <p:cNvSpPr/>
          <p:nvPr/>
        </p:nvSpPr>
        <p:spPr>
          <a:xfrm>
            <a:off x="6303364" y="1386590"/>
            <a:ext cx="1229193" cy="44445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50" dirty="0"/>
              <a:t>Donor-derived</a:t>
            </a:r>
          </a:p>
        </p:txBody>
      </p:sp>
      <p:sp>
        <p:nvSpPr>
          <p:cNvPr id="6" name="Rounded Rectangle 5">
            <a:extLst>
              <a:ext uri="{FF2B5EF4-FFF2-40B4-BE49-F238E27FC236}">
                <a16:creationId xmlns:a16="http://schemas.microsoft.com/office/drawing/2014/main" id="{4D1D3B2C-CDC8-C4E4-1192-2C2865F07043}"/>
              </a:ext>
            </a:extLst>
          </p:cNvPr>
          <p:cNvSpPr/>
          <p:nvPr/>
        </p:nvSpPr>
        <p:spPr>
          <a:xfrm>
            <a:off x="6365823" y="2834662"/>
            <a:ext cx="1229193" cy="44445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50" dirty="0"/>
              <a:t>Recipient-derived</a:t>
            </a:r>
          </a:p>
        </p:txBody>
      </p:sp>
      <p:pic>
        <p:nvPicPr>
          <p:cNvPr id="4100" name="Picture 4">
            <a:extLst>
              <a:ext uri="{FF2B5EF4-FFF2-40B4-BE49-F238E27FC236}">
                <a16:creationId xmlns:a16="http://schemas.microsoft.com/office/drawing/2014/main" id="{0C066F5B-7328-8F03-CF7A-BF2BBB36A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5016" y="1260529"/>
            <a:ext cx="597597" cy="5630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0E35ED2-8AC6-F1CE-B193-AAAC509CA8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7696020" y="2728410"/>
            <a:ext cx="496593" cy="68205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139864FE-4FE7-1458-13C8-26C7B70AF4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3580" y="1838995"/>
            <a:ext cx="1282868" cy="116070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B08253B2-369E-0609-469C-D305E81C3F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332631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2737-C53A-9798-18F6-2952CBABFF63}"/>
              </a:ext>
            </a:extLst>
          </p:cNvPr>
          <p:cNvSpPr>
            <a:spLocks noGrp="1"/>
          </p:cNvSpPr>
          <p:nvPr>
            <p:ph type="title"/>
          </p:nvPr>
        </p:nvSpPr>
        <p:spPr>
          <a:xfrm>
            <a:off x="311700" y="17644"/>
            <a:ext cx="8520600" cy="572700"/>
          </a:xfrm>
        </p:spPr>
        <p:txBody>
          <a:bodyPr/>
          <a:lstStyle/>
          <a:p>
            <a:pPr algn="ctr"/>
            <a:r>
              <a:rPr lang="en-US" dirty="0"/>
              <a:t>2. Sequence motifs as features</a:t>
            </a:r>
          </a:p>
        </p:txBody>
      </p:sp>
      <p:sp>
        <p:nvSpPr>
          <p:cNvPr id="24" name="Rectangle 23">
            <a:extLst>
              <a:ext uri="{FF2B5EF4-FFF2-40B4-BE49-F238E27FC236}">
                <a16:creationId xmlns:a16="http://schemas.microsoft.com/office/drawing/2014/main" id="{AB3E523A-1695-826C-E526-561400B87D29}"/>
              </a:ext>
            </a:extLst>
          </p:cNvPr>
          <p:cNvSpPr/>
          <p:nvPr/>
        </p:nvSpPr>
        <p:spPr>
          <a:xfrm>
            <a:off x="4572000" y="1947194"/>
            <a:ext cx="1355905" cy="572700"/>
          </a:xfrm>
          <a:prstGeom prst="rect">
            <a:avLst/>
          </a:prstGeom>
          <a:solidFill>
            <a:srgbClr val="B3010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SEQUENCE MOTIFS</a:t>
            </a:r>
            <a:endParaRPr lang="en-US" b="1" dirty="0">
              <a:ln w="6600">
                <a:solidFill>
                  <a:schemeClr val="accent2"/>
                </a:solidFill>
                <a:prstDash val="solid"/>
              </a:ln>
              <a:solidFill>
                <a:schemeClr val="bg1"/>
              </a:solidFill>
              <a:effectLst>
                <a:outerShdw dist="38100" dir="2700000" algn="tl" rotWithShape="0">
                  <a:schemeClr val="accent2"/>
                </a:outerShdw>
              </a:effectLst>
            </a:endParaRPr>
          </a:p>
        </p:txBody>
      </p:sp>
      <p:pic>
        <p:nvPicPr>
          <p:cNvPr id="26" name="Picture 25">
            <a:extLst>
              <a:ext uri="{FF2B5EF4-FFF2-40B4-BE49-F238E27FC236}">
                <a16:creationId xmlns:a16="http://schemas.microsoft.com/office/drawing/2014/main" id="{DC02F064-4A12-4C7C-2DF5-89A60C2D7DBD}"/>
              </a:ext>
            </a:extLst>
          </p:cNvPr>
          <p:cNvPicPr>
            <a:picLocks noChangeAspect="1"/>
          </p:cNvPicPr>
          <p:nvPr/>
        </p:nvPicPr>
        <p:blipFill>
          <a:blip r:embed="rId2"/>
          <a:stretch>
            <a:fillRect/>
          </a:stretch>
        </p:blipFill>
        <p:spPr>
          <a:xfrm>
            <a:off x="1344810" y="2145488"/>
            <a:ext cx="982724" cy="294817"/>
          </a:xfrm>
          <a:prstGeom prst="rect">
            <a:avLst/>
          </a:prstGeom>
        </p:spPr>
      </p:pic>
      <p:sp>
        <p:nvSpPr>
          <p:cNvPr id="50" name="Right Arrow 49">
            <a:extLst>
              <a:ext uri="{FF2B5EF4-FFF2-40B4-BE49-F238E27FC236}">
                <a16:creationId xmlns:a16="http://schemas.microsoft.com/office/drawing/2014/main" id="{FF458293-8810-F703-F4F1-A8D765328ED3}"/>
              </a:ext>
            </a:extLst>
          </p:cNvPr>
          <p:cNvSpPr/>
          <p:nvPr/>
        </p:nvSpPr>
        <p:spPr>
          <a:xfrm>
            <a:off x="2400393" y="2196374"/>
            <a:ext cx="272558" cy="176111"/>
          </a:xfrm>
          <a:prstGeom prst="rightArrow">
            <a:avLst/>
          </a:prstGeom>
          <a:solidFill>
            <a:srgbClr val="C00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6146" name="Picture 2">
            <a:extLst>
              <a:ext uri="{FF2B5EF4-FFF2-40B4-BE49-F238E27FC236}">
                <a16:creationId xmlns:a16="http://schemas.microsoft.com/office/drawing/2014/main" id="{5236E470-B3F3-8D1E-CF95-A6F4E24A8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545" y="2705651"/>
            <a:ext cx="2023647" cy="61271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1DFB4C3F-0A57-B4A4-643D-B0CFD05FDDF4}"/>
              </a:ext>
            </a:extLst>
          </p:cNvPr>
          <p:cNvSpPr/>
          <p:nvPr/>
        </p:nvSpPr>
        <p:spPr>
          <a:xfrm>
            <a:off x="4074987" y="2145488"/>
            <a:ext cx="272558" cy="176111"/>
          </a:xfrm>
          <a:prstGeom prst="rightArrow">
            <a:avLst/>
          </a:prstGeom>
          <a:solidFill>
            <a:srgbClr val="C00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6" name="Picture 5">
            <a:extLst>
              <a:ext uri="{FF2B5EF4-FFF2-40B4-BE49-F238E27FC236}">
                <a16:creationId xmlns:a16="http://schemas.microsoft.com/office/drawing/2014/main" id="{B02FDA7C-8689-4042-F150-BAA5C3F02362}"/>
              </a:ext>
            </a:extLst>
          </p:cNvPr>
          <p:cNvPicPr>
            <a:picLocks noChangeAspect="1"/>
          </p:cNvPicPr>
          <p:nvPr/>
        </p:nvPicPr>
        <p:blipFill>
          <a:blip r:embed="rId4"/>
          <a:stretch>
            <a:fillRect/>
          </a:stretch>
        </p:blipFill>
        <p:spPr>
          <a:xfrm>
            <a:off x="2790528" y="1792059"/>
            <a:ext cx="895221" cy="984743"/>
          </a:xfrm>
          <a:prstGeom prst="rect">
            <a:avLst/>
          </a:prstGeom>
        </p:spPr>
      </p:pic>
      <p:sp>
        <p:nvSpPr>
          <p:cNvPr id="7" name="TextBox 6">
            <a:extLst>
              <a:ext uri="{FF2B5EF4-FFF2-40B4-BE49-F238E27FC236}">
                <a16:creationId xmlns:a16="http://schemas.microsoft.com/office/drawing/2014/main" id="{520DC975-AED8-9D57-67B2-C1705C76D588}"/>
              </a:ext>
            </a:extLst>
          </p:cNvPr>
          <p:cNvSpPr txBox="1"/>
          <p:nvPr/>
        </p:nvSpPr>
        <p:spPr>
          <a:xfrm>
            <a:off x="2637553" y="2705651"/>
            <a:ext cx="1379094" cy="523220"/>
          </a:xfrm>
          <a:prstGeom prst="rect">
            <a:avLst/>
          </a:prstGeom>
          <a:noFill/>
        </p:spPr>
        <p:txBody>
          <a:bodyPr wrap="square" rtlCol="0">
            <a:spAutoFit/>
          </a:bodyPr>
          <a:lstStyle/>
          <a:p>
            <a:pPr algn="ctr"/>
            <a:r>
              <a:rPr lang="en-US" dirty="0"/>
              <a:t>Convolutional filters</a:t>
            </a:r>
          </a:p>
        </p:txBody>
      </p:sp>
      <p:sp>
        <p:nvSpPr>
          <p:cNvPr id="8" name="Slide Number Placeholder 7">
            <a:extLst>
              <a:ext uri="{FF2B5EF4-FFF2-40B4-BE49-F238E27FC236}">
                <a16:creationId xmlns:a16="http://schemas.microsoft.com/office/drawing/2014/main" id="{AC18D6F4-EC90-7EC7-9DE6-E246050E73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TextBox 3">
            <a:extLst>
              <a:ext uri="{FF2B5EF4-FFF2-40B4-BE49-F238E27FC236}">
                <a16:creationId xmlns:a16="http://schemas.microsoft.com/office/drawing/2014/main" id="{9E5D455E-8841-8F2C-AAF4-F7FB614DD704}"/>
              </a:ext>
            </a:extLst>
          </p:cNvPr>
          <p:cNvSpPr txBox="1"/>
          <p:nvPr/>
        </p:nvSpPr>
        <p:spPr>
          <a:xfrm>
            <a:off x="4211266" y="4664276"/>
            <a:ext cx="4572000" cy="338554"/>
          </a:xfrm>
          <a:prstGeom prst="rect">
            <a:avLst/>
          </a:prstGeom>
          <a:noFill/>
        </p:spPr>
        <p:txBody>
          <a:bodyPr wrap="square">
            <a:spAutoFit/>
          </a:bodyPr>
          <a:lstStyle/>
          <a:p>
            <a:r>
              <a:rPr lang="en-IN" sz="800" b="0" i="0" dirty="0" err="1">
                <a:solidFill>
                  <a:srgbClr val="222222"/>
                </a:solidFill>
                <a:effectLst/>
                <a:latin typeface="Arial" panose="020B0604020202020204" pitchFamily="34" charset="0"/>
              </a:rPr>
              <a:t>Lanchantin</a:t>
            </a:r>
            <a:r>
              <a:rPr lang="en-IN" sz="800" b="0" i="0" dirty="0">
                <a:solidFill>
                  <a:srgbClr val="222222"/>
                </a:solidFill>
                <a:effectLst/>
                <a:latin typeface="Arial" panose="020B0604020202020204" pitchFamily="34" charset="0"/>
              </a:rPr>
              <a:t>, Jack, et al. "Deep motif dashboard: visualizing and understanding genomic sequences using deep neural networks." </a:t>
            </a:r>
            <a:r>
              <a:rPr lang="en-IN" sz="800" b="0" i="1" dirty="0">
                <a:solidFill>
                  <a:srgbClr val="222222"/>
                </a:solidFill>
                <a:effectLst/>
                <a:latin typeface="Arial" panose="020B0604020202020204" pitchFamily="34" charset="0"/>
              </a:rPr>
              <a:t>Pacific Symposium on Biocomputing 2017</a:t>
            </a:r>
            <a:r>
              <a:rPr lang="en-IN" sz="800" b="0" i="0" dirty="0">
                <a:solidFill>
                  <a:srgbClr val="222222"/>
                </a:solidFill>
                <a:effectLst/>
                <a:latin typeface="Arial" panose="020B0604020202020204" pitchFamily="34" charset="0"/>
              </a:rPr>
              <a:t>. 2017.</a:t>
            </a:r>
            <a:endParaRPr lang="en-US" sz="800" dirty="0"/>
          </a:p>
        </p:txBody>
      </p:sp>
    </p:spTree>
    <p:extLst>
      <p:ext uri="{BB962C8B-B14F-4D97-AF65-F5344CB8AC3E}">
        <p14:creationId xmlns:p14="http://schemas.microsoft.com/office/powerpoint/2010/main" val="141670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0"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040ED5-4CC7-3936-5997-7FFA54CEB53E}"/>
              </a:ext>
            </a:extLst>
          </p:cNvPr>
          <p:cNvPicPr>
            <a:picLocks noChangeAspect="1"/>
          </p:cNvPicPr>
          <p:nvPr/>
        </p:nvPicPr>
        <p:blipFill>
          <a:blip r:embed="rId2"/>
          <a:stretch>
            <a:fillRect/>
          </a:stretch>
        </p:blipFill>
        <p:spPr>
          <a:xfrm>
            <a:off x="171017" y="1939190"/>
            <a:ext cx="1531434" cy="1100718"/>
          </a:xfrm>
          <a:prstGeom prst="rect">
            <a:avLst/>
          </a:prstGeom>
        </p:spPr>
      </p:pic>
      <p:pic>
        <p:nvPicPr>
          <p:cNvPr id="4" name="Picture 3">
            <a:extLst>
              <a:ext uri="{FF2B5EF4-FFF2-40B4-BE49-F238E27FC236}">
                <a16:creationId xmlns:a16="http://schemas.microsoft.com/office/drawing/2014/main" id="{7FF7CB50-16B3-8CB4-5AEC-8114D4D5144E}"/>
              </a:ext>
            </a:extLst>
          </p:cNvPr>
          <p:cNvPicPr>
            <a:picLocks noChangeAspect="1"/>
          </p:cNvPicPr>
          <p:nvPr/>
        </p:nvPicPr>
        <p:blipFill>
          <a:blip r:embed="rId3"/>
          <a:stretch>
            <a:fillRect/>
          </a:stretch>
        </p:blipFill>
        <p:spPr>
          <a:xfrm>
            <a:off x="1527362" y="294111"/>
            <a:ext cx="4500222" cy="1071481"/>
          </a:xfrm>
          <a:prstGeom prst="rect">
            <a:avLst/>
          </a:prstGeom>
        </p:spPr>
      </p:pic>
      <p:pic>
        <p:nvPicPr>
          <p:cNvPr id="8" name="Picture 7">
            <a:extLst>
              <a:ext uri="{FF2B5EF4-FFF2-40B4-BE49-F238E27FC236}">
                <a16:creationId xmlns:a16="http://schemas.microsoft.com/office/drawing/2014/main" id="{6CD0C0BA-D8AB-6F27-2CC4-D5EF7C1064A9}"/>
              </a:ext>
            </a:extLst>
          </p:cNvPr>
          <p:cNvPicPr>
            <a:picLocks noChangeAspect="1"/>
          </p:cNvPicPr>
          <p:nvPr/>
        </p:nvPicPr>
        <p:blipFill>
          <a:blip r:embed="rId4"/>
          <a:stretch>
            <a:fillRect/>
          </a:stretch>
        </p:blipFill>
        <p:spPr>
          <a:xfrm>
            <a:off x="4257294" y="1365592"/>
            <a:ext cx="1826563" cy="1898193"/>
          </a:xfrm>
          <a:prstGeom prst="rect">
            <a:avLst/>
          </a:prstGeom>
        </p:spPr>
      </p:pic>
      <p:pic>
        <p:nvPicPr>
          <p:cNvPr id="9" name="Picture 8">
            <a:extLst>
              <a:ext uri="{FF2B5EF4-FFF2-40B4-BE49-F238E27FC236}">
                <a16:creationId xmlns:a16="http://schemas.microsoft.com/office/drawing/2014/main" id="{098D81BF-B6A8-45AA-0372-574E5308703D}"/>
              </a:ext>
            </a:extLst>
          </p:cNvPr>
          <p:cNvPicPr>
            <a:picLocks noChangeAspect="1"/>
          </p:cNvPicPr>
          <p:nvPr/>
        </p:nvPicPr>
        <p:blipFill>
          <a:blip r:embed="rId5"/>
          <a:stretch>
            <a:fillRect/>
          </a:stretch>
        </p:blipFill>
        <p:spPr>
          <a:xfrm>
            <a:off x="1640252" y="3174574"/>
            <a:ext cx="4387332" cy="1898192"/>
          </a:xfrm>
          <a:prstGeom prst="rect">
            <a:avLst/>
          </a:prstGeom>
        </p:spPr>
      </p:pic>
      <p:pic>
        <p:nvPicPr>
          <p:cNvPr id="12" name="Picture 11">
            <a:extLst>
              <a:ext uri="{FF2B5EF4-FFF2-40B4-BE49-F238E27FC236}">
                <a16:creationId xmlns:a16="http://schemas.microsoft.com/office/drawing/2014/main" id="{F5F12428-D4EC-F488-5C29-BA41F3C52811}"/>
              </a:ext>
            </a:extLst>
          </p:cNvPr>
          <p:cNvPicPr>
            <a:picLocks noChangeAspect="1"/>
          </p:cNvPicPr>
          <p:nvPr/>
        </p:nvPicPr>
        <p:blipFill>
          <a:blip r:embed="rId6"/>
          <a:stretch>
            <a:fillRect/>
          </a:stretch>
        </p:blipFill>
        <p:spPr>
          <a:xfrm>
            <a:off x="6945660" y="1861790"/>
            <a:ext cx="1298807" cy="1870282"/>
          </a:xfrm>
          <a:prstGeom prst="rect">
            <a:avLst/>
          </a:prstGeom>
        </p:spPr>
      </p:pic>
      <p:pic>
        <p:nvPicPr>
          <p:cNvPr id="14" name="Picture 13">
            <a:extLst>
              <a:ext uri="{FF2B5EF4-FFF2-40B4-BE49-F238E27FC236}">
                <a16:creationId xmlns:a16="http://schemas.microsoft.com/office/drawing/2014/main" id="{E80320D3-92D3-81A8-BD27-ACA72E28ABC3}"/>
              </a:ext>
            </a:extLst>
          </p:cNvPr>
          <p:cNvPicPr>
            <a:picLocks noChangeAspect="1"/>
          </p:cNvPicPr>
          <p:nvPr/>
        </p:nvPicPr>
        <p:blipFill>
          <a:blip r:embed="rId7"/>
          <a:stretch>
            <a:fillRect/>
          </a:stretch>
        </p:blipFill>
        <p:spPr>
          <a:xfrm>
            <a:off x="7367548" y="1551482"/>
            <a:ext cx="289621" cy="310308"/>
          </a:xfrm>
          <a:prstGeom prst="rect">
            <a:avLst/>
          </a:prstGeom>
        </p:spPr>
      </p:pic>
      <p:pic>
        <p:nvPicPr>
          <p:cNvPr id="15" name="Picture 14">
            <a:extLst>
              <a:ext uri="{FF2B5EF4-FFF2-40B4-BE49-F238E27FC236}">
                <a16:creationId xmlns:a16="http://schemas.microsoft.com/office/drawing/2014/main" id="{7B2BBD20-D0BE-48E4-6D7F-51D6D5315E81}"/>
              </a:ext>
            </a:extLst>
          </p:cNvPr>
          <p:cNvPicPr>
            <a:picLocks noChangeAspect="1"/>
          </p:cNvPicPr>
          <p:nvPr/>
        </p:nvPicPr>
        <p:blipFill>
          <a:blip r:embed="rId7"/>
          <a:stretch>
            <a:fillRect/>
          </a:stretch>
        </p:blipFill>
        <p:spPr>
          <a:xfrm>
            <a:off x="5989609" y="1365592"/>
            <a:ext cx="388889" cy="416666"/>
          </a:xfrm>
          <a:prstGeom prst="rect">
            <a:avLst/>
          </a:prstGeom>
        </p:spPr>
      </p:pic>
      <p:sp>
        <p:nvSpPr>
          <p:cNvPr id="16" name="Slide Number Placeholder 15">
            <a:extLst>
              <a:ext uri="{FF2B5EF4-FFF2-40B4-BE49-F238E27FC236}">
                <a16:creationId xmlns:a16="http://schemas.microsoft.com/office/drawing/2014/main" id="{CCE88FF8-F6C8-9A19-3863-746C9FFD1F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61015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6CFE-EF50-8355-C006-7470338CBCDA}"/>
              </a:ext>
            </a:extLst>
          </p:cNvPr>
          <p:cNvSpPr>
            <a:spLocks noGrp="1"/>
          </p:cNvSpPr>
          <p:nvPr>
            <p:ph type="title"/>
          </p:nvPr>
        </p:nvSpPr>
        <p:spPr>
          <a:xfrm>
            <a:off x="86043" y="-3185"/>
            <a:ext cx="8520600" cy="572700"/>
          </a:xfrm>
        </p:spPr>
        <p:txBody>
          <a:bodyPr/>
          <a:lstStyle/>
          <a:p>
            <a:pPr algn="ctr"/>
            <a:r>
              <a:rPr lang="en-US" dirty="0"/>
              <a:t>The data</a:t>
            </a:r>
          </a:p>
        </p:txBody>
      </p:sp>
      <p:pic>
        <p:nvPicPr>
          <p:cNvPr id="7170" name="Picture 2">
            <a:extLst>
              <a:ext uri="{FF2B5EF4-FFF2-40B4-BE49-F238E27FC236}">
                <a16:creationId xmlns:a16="http://schemas.microsoft.com/office/drawing/2014/main" id="{450DC48C-F8DC-D5C3-2B30-0349258D9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5" y="954754"/>
            <a:ext cx="507347" cy="494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205828A-6181-B03C-766B-5438D8F07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12" y="954754"/>
            <a:ext cx="507347" cy="494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6E52236-E7D1-4802-0B79-E352755CB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426942"/>
            <a:ext cx="507347" cy="494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E057A53-0DF7-E2A1-54B0-CD029431D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321" y="954753"/>
            <a:ext cx="507347" cy="494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D38B590-1D2B-FB52-5FC6-8E845AF4D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305" y="954753"/>
            <a:ext cx="507347" cy="4946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AF4B5DB-8034-A3F9-E25D-ECC3A6B15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481" y="1426942"/>
            <a:ext cx="507347" cy="4946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252E6F59-B250-B082-F873-AE5EE4B93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266" y="1426942"/>
            <a:ext cx="507347" cy="4946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53A7E8C6-002B-105D-6AEF-0EF42D244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898" y="1426942"/>
            <a:ext cx="507347" cy="4946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27D1B61-0F49-3F05-C40B-3F695F572EF6}"/>
              </a:ext>
            </a:extLst>
          </p:cNvPr>
          <p:cNvSpPr txBox="1"/>
          <p:nvPr/>
        </p:nvSpPr>
        <p:spPr>
          <a:xfrm>
            <a:off x="277490" y="1955178"/>
            <a:ext cx="2315981" cy="261610"/>
          </a:xfrm>
          <a:prstGeom prst="rect">
            <a:avLst/>
          </a:prstGeom>
          <a:noFill/>
        </p:spPr>
        <p:txBody>
          <a:bodyPr wrap="square" rtlCol="0">
            <a:spAutoFit/>
          </a:bodyPr>
          <a:lstStyle/>
          <a:p>
            <a:r>
              <a:rPr lang="en-US" sz="1100" dirty="0"/>
              <a:t>47 lung transplant recipients</a:t>
            </a:r>
          </a:p>
        </p:txBody>
      </p:sp>
      <p:pic>
        <p:nvPicPr>
          <p:cNvPr id="14" name="Picture 13">
            <a:extLst>
              <a:ext uri="{FF2B5EF4-FFF2-40B4-BE49-F238E27FC236}">
                <a16:creationId xmlns:a16="http://schemas.microsoft.com/office/drawing/2014/main" id="{3201DB07-05DF-44A9-1E9A-112BEAC77CF8}"/>
              </a:ext>
            </a:extLst>
          </p:cNvPr>
          <p:cNvPicPr>
            <a:picLocks noChangeAspect="1"/>
          </p:cNvPicPr>
          <p:nvPr/>
        </p:nvPicPr>
        <p:blipFill>
          <a:blip r:embed="rId4"/>
          <a:stretch>
            <a:fillRect/>
          </a:stretch>
        </p:blipFill>
        <p:spPr>
          <a:xfrm>
            <a:off x="89850" y="3777338"/>
            <a:ext cx="2596869" cy="692104"/>
          </a:xfrm>
          <a:prstGeom prst="rect">
            <a:avLst/>
          </a:prstGeom>
        </p:spPr>
      </p:pic>
      <p:graphicFrame>
        <p:nvGraphicFramePr>
          <p:cNvPr id="18" name="Diagram 17">
            <a:extLst>
              <a:ext uri="{FF2B5EF4-FFF2-40B4-BE49-F238E27FC236}">
                <a16:creationId xmlns:a16="http://schemas.microsoft.com/office/drawing/2014/main" id="{A6344076-904F-C06A-B38F-7FEE6D4F7965}"/>
              </a:ext>
            </a:extLst>
          </p:cNvPr>
          <p:cNvGraphicFramePr/>
          <p:nvPr>
            <p:extLst>
              <p:ext uri="{D42A27DB-BD31-4B8C-83A1-F6EECF244321}">
                <p14:modId xmlns:p14="http://schemas.microsoft.com/office/powerpoint/2010/main" val="147264422"/>
              </p:ext>
            </p:extLst>
          </p:nvPr>
        </p:nvGraphicFramePr>
        <p:xfrm>
          <a:off x="2645437" y="1476245"/>
          <a:ext cx="1642552" cy="15545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TextBox 18">
            <a:extLst>
              <a:ext uri="{FF2B5EF4-FFF2-40B4-BE49-F238E27FC236}">
                <a16:creationId xmlns:a16="http://schemas.microsoft.com/office/drawing/2014/main" id="{3F1A70CF-2FD3-6EA6-E467-21C7EE7252BA}"/>
              </a:ext>
            </a:extLst>
          </p:cNvPr>
          <p:cNvSpPr txBox="1"/>
          <p:nvPr/>
        </p:nvSpPr>
        <p:spPr>
          <a:xfrm>
            <a:off x="2686719" y="2575929"/>
            <a:ext cx="1735634" cy="553998"/>
          </a:xfrm>
          <a:prstGeom prst="rect">
            <a:avLst/>
          </a:prstGeom>
          <a:noFill/>
        </p:spPr>
        <p:txBody>
          <a:bodyPr wrap="square" rtlCol="0">
            <a:spAutoFit/>
          </a:bodyPr>
          <a:lstStyle/>
          <a:p>
            <a:r>
              <a:rPr lang="en-US" sz="1000" dirty="0"/>
              <a:t>Raw cfDNA fragment sequence various days post transplant</a:t>
            </a:r>
          </a:p>
        </p:txBody>
      </p:sp>
      <p:pic>
        <p:nvPicPr>
          <p:cNvPr id="20" name="Picture 19">
            <a:extLst>
              <a:ext uri="{FF2B5EF4-FFF2-40B4-BE49-F238E27FC236}">
                <a16:creationId xmlns:a16="http://schemas.microsoft.com/office/drawing/2014/main" id="{BC4F38A6-5D2A-0DC9-4E03-B784B4DB7C0F}"/>
              </a:ext>
            </a:extLst>
          </p:cNvPr>
          <p:cNvPicPr>
            <a:picLocks noChangeAspect="1"/>
          </p:cNvPicPr>
          <p:nvPr/>
        </p:nvPicPr>
        <p:blipFill>
          <a:blip r:embed="rId10"/>
          <a:stretch>
            <a:fillRect/>
          </a:stretch>
        </p:blipFill>
        <p:spPr>
          <a:xfrm>
            <a:off x="2742791" y="1380106"/>
            <a:ext cx="498723" cy="172178"/>
          </a:xfrm>
          <a:prstGeom prst="rect">
            <a:avLst/>
          </a:prstGeom>
        </p:spPr>
      </p:pic>
      <p:pic>
        <p:nvPicPr>
          <p:cNvPr id="24" name="Picture 23">
            <a:extLst>
              <a:ext uri="{FF2B5EF4-FFF2-40B4-BE49-F238E27FC236}">
                <a16:creationId xmlns:a16="http://schemas.microsoft.com/office/drawing/2014/main" id="{15C55080-BA66-6FAA-4C71-813E69B5AD26}"/>
              </a:ext>
            </a:extLst>
          </p:cNvPr>
          <p:cNvPicPr>
            <a:picLocks noChangeAspect="1"/>
          </p:cNvPicPr>
          <p:nvPr/>
        </p:nvPicPr>
        <p:blipFill>
          <a:blip r:embed="rId10"/>
          <a:stretch>
            <a:fillRect/>
          </a:stretch>
        </p:blipFill>
        <p:spPr>
          <a:xfrm rot="20673941">
            <a:off x="2750027" y="1180759"/>
            <a:ext cx="498723" cy="172178"/>
          </a:xfrm>
          <a:prstGeom prst="rect">
            <a:avLst/>
          </a:prstGeom>
        </p:spPr>
      </p:pic>
      <p:pic>
        <p:nvPicPr>
          <p:cNvPr id="25" name="Picture 24">
            <a:extLst>
              <a:ext uri="{FF2B5EF4-FFF2-40B4-BE49-F238E27FC236}">
                <a16:creationId xmlns:a16="http://schemas.microsoft.com/office/drawing/2014/main" id="{F71FD178-1A9F-E8E2-1A3D-C1EBC5AC2881}"/>
              </a:ext>
            </a:extLst>
          </p:cNvPr>
          <p:cNvPicPr>
            <a:picLocks noChangeAspect="1"/>
          </p:cNvPicPr>
          <p:nvPr/>
        </p:nvPicPr>
        <p:blipFill>
          <a:blip r:embed="rId10"/>
          <a:stretch>
            <a:fillRect/>
          </a:stretch>
        </p:blipFill>
        <p:spPr>
          <a:xfrm rot="1787615">
            <a:off x="2787437" y="1580164"/>
            <a:ext cx="498723" cy="172178"/>
          </a:xfrm>
          <a:prstGeom prst="rect">
            <a:avLst/>
          </a:prstGeom>
        </p:spPr>
      </p:pic>
      <p:pic>
        <p:nvPicPr>
          <p:cNvPr id="26" name="Picture 25">
            <a:extLst>
              <a:ext uri="{FF2B5EF4-FFF2-40B4-BE49-F238E27FC236}">
                <a16:creationId xmlns:a16="http://schemas.microsoft.com/office/drawing/2014/main" id="{FEF64879-636C-CFE6-4651-CF03EB4FA04C}"/>
              </a:ext>
            </a:extLst>
          </p:cNvPr>
          <p:cNvPicPr>
            <a:picLocks noChangeAspect="1"/>
          </p:cNvPicPr>
          <p:nvPr/>
        </p:nvPicPr>
        <p:blipFill>
          <a:blip r:embed="rId10"/>
          <a:stretch>
            <a:fillRect/>
          </a:stretch>
        </p:blipFill>
        <p:spPr>
          <a:xfrm rot="20455753">
            <a:off x="3132033" y="1431174"/>
            <a:ext cx="498723" cy="172178"/>
          </a:xfrm>
          <a:prstGeom prst="rect">
            <a:avLst/>
          </a:prstGeom>
        </p:spPr>
      </p:pic>
      <p:pic>
        <p:nvPicPr>
          <p:cNvPr id="27" name="Picture 26">
            <a:extLst>
              <a:ext uri="{FF2B5EF4-FFF2-40B4-BE49-F238E27FC236}">
                <a16:creationId xmlns:a16="http://schemas.microsoft.com/office/drawing/2014/main" id="{A5FEC4D5-9B65-99E8-0F3D-275743245C42}"/>
              </a:ext>
            </a:extLst>
          </p:cNvPr>
          <p:cNvPicPr>
            <a:picLocks noChangeAspect="1"/>
          </p:cNvPicPr>
          <p:nvPr/>
        </p:nvPicPr>
        <p:blipFill>
          <a:blip r:embed="rId10"/>
          <a:stretch>
            <a:fillRect/>
          </a:stretch>
        </p:blipFill>
        <p:spPr>
          <a:xfrm rot="1671002">
            <a:off x="3229293" y="1253061"/>
            <a:ext cx="498723" cy="172178"/>
          </a:xfrm>
          <a:prstGeom prst="rect">
            <a:avLst/>
          </a:prstGeom>
        </p:spPr>
      </p:pic>
      <p:pic>
        <p:nvPicPr>
          <p:cNvPr id="28" name="Picture 27">
            <a:extLst>
              <a:ext uri="{FF2B5EF4-FFF2-40B4-BE49-F238E27FC236}">
                <a16:creationId xmlns:a16="http://schemas.microsoft.com/office/drawing/2014/main" id="{1D3DD18A-666E-5C2F-6C08-3754D933269A}"/>
              </a:ext>
            </a:extLst>
          </p:cNvPr>
          <p:cNvPicPr>
            <a:picLocks noChangeAspect="1"/>
          </p:cNvPicPr>
          <p:nvPr/>
        </p:nvPicPr>
        <p:blipFill>
          <a:blip r:embed="rId10"/>
          <a:stretch>
            <a:fillRect/>
          </a:stretch>
        </p:blipFill>
        <p:spPr>
          <a:xfrm rot="20069237">
            <a:off x="2736108" y="990291"/>
            <a:ext cx="498723" cy="172178"/>
          </a:xfrm>
          <a:prstGeom prst="rect">
            <a:avLst/>
          </a:prstGeom>
        </p:spPr>
      </p:pic>
      <p:pic>
        <p:nvPicPr>
          <p:cNvPr id="29" name="Picture 28">
            <a:extLst>
              <a:ext uri="{FF2B5EF4-FFF2-40B4-BE49-F238E27FC236}">
                <a16:creationId xmlns:a16="http://schemas.microsoft.com/office/drawing/2014/main" id="{5E13F1F8-A8A6-2F7D-33AB-42C679A1C21D}"/>
              </a:ext>
            </a:extLst>
          </p:cNvPr>
          <p:cNvPicPr>
            <a:picLocks noChangeAspect="1"/>
          </p:cNvPicPr>
          <p:nvPr/>
        </p:nvPicPr>
        <p:blipFill>
          <a:blip r:embed="rId10"/>
          <a:stretch>
            <a:fillRect/>
          </a:stretch>
        </p:blipFill>
        <p:spPr>
          <a:xfrm>
            <a:off x="3423933" y="1560119"/>
            <a:ext cx="498723" cy="172178"/>
          </a:xfrm>
          <a:prstGeom prst="rect">
            <a:avLst/>
          </a:prstGeom>
        </p:spPr>
      </p:pic>
      <p:pic>
        <p:nvPicPr>
          <p:cNvPr id="30" name="Picture 29">
            <a:extLst>
              <a:ext uri="{FF2B5EF4-FFF2-40B4-BE49-F238E27FC236}">
                <a16:creationId xmlns:a16="http://schemas.microsoft.com/office/drawing/2014/main" id="{396CF729-11D5-C63C-35C0-8F0E45ED2EED}"/>
              </a:ext>
            </a:extLst>
          </p:cNvPr>
          <p:cNvPicPr>
            <a:picLocks noChangeAspect="1"/>
          </p:cNvPicPr>
          <p:nvPr/>
        </p:nvPicPr>
        <p:blipFill>
          <a:blip r:embed="rId10"/>
          <a:stretch>
            <a:fillRect/>
          </a:stretch>
        </p:blipFill>
        <p:spPr>
          <a:xfrm rot="1258045">
            <a:off x="3193627" y="1000457"/>
            <a:ext cx="498723" cy="172178"/>
          </a:xfrm>
          <a:prstGeom prst="rect">
            <a:avLst/>
          </a:prstGeom>
        </p:spPr>
      </p:pic>
      <p:pic>
        <p:nvPicPr>
          <p:cNvPr id="31" name="Picture 30">
            <a:extLst>
              <a:ext uri="{FF2B5EF4-FFF2-40B4-BE49-F238E27FC236}">
                <a16:creationId xmlns:a16="http://schemas.microsoft.com/office/drawing/2014/main" id="{AA60EF7E-C437-5CE4-AC5E-FD48AC72EF6F}"/>
              </a:ext>
            </a:extLst>
          </p:cNvPr>
          <p:cNvPicPr>
            <a:picLocks noChangeAspect="1"/>
          </p:cNvPicPr>
          <p:nvPr/>
        </p:nvPicPr>
        <p:blipFill>
          <a:blip r:embed="rId10"/>
          <a:stretch>
            <a:fillRect/>
          </a:stretch>
        </p:blipFill>
        <p:spPr>
          <a:xfrm rot="19667087">
            <a:off x="3568601" y="1348329"/>
            <a:ext cx="498723" cy="191589"/>
          </a:xfrm>
          <a:prstGeom prst="rect">
            <a:avLst/>
          </a:prstGeom>
        </p:spPr>
      </p:pic>
      <p:pic>
        <p:nvPicPr>
          <p:cNvPr id="32" name="Picture 31">
            <a:extLst>
              <a:ext uri="{FF2B5EF4-FFF2-40B4-BE49-F238E27FC236}">
                <a16:creationId xmlns:a16="http://schemas.microsoft.com/office/drawing/2014/main" id="{1206B9BB-3E3B-2CFF-146F-019B4337F380}"/>
              </a:ext>
            </a:extLst>
          </p:cNvPr>
          <p:cNvPicPr>
            <a:picLocks noChangeAspect="1"/>
          </p:cNvPicPr>
          <p:nvPr/>
        </p:nvPicPr>
        <p:blipFill>
          <a:blip r:embed="rId10"/>
          <a:stretch>
            <a:fillRect/>
          </a:stretch>
        </p:blipFill>
        <p:spPr>
          <a:xfrm rot="19647440">
            <a:off x="3535775" y="1075373"/>
            <a:ext cx="498723" cy="172178"/>
          </a:xfrm>
          <a:prstGeom prst="rect">
            <a:avLst/>
          </a:prstGeom>
        </p:spPr>
      </p:pic>
      <p:pic>
        <p:nvPicPr>
          <p:cNvPr id="37" name="Picture 2">
            <a:extLst>
              <a:ext uri="{FF2B5EF4-FFF2-40B4-BE49-F238E27FC236}">
                <a16:creationId xmlns:a16="http://schemas.microsoft.com/office/drawing/2014/main" id="{D969B955-5896-44E9-C303-0FA5B5167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958" y="1285087"/>
            <a:ext cx="582994" cy="56843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5073F6B1-B8D9-8B3F-C86C-3DFA130992CD}"/>
              </a:ext>
            </a:extLst>
          </p:cNvPr>
          <p:cNvPicPr>
            <a:picLocks noChangeAspect="1"/>
          </p:cNvPicPr>
          <p:nvPr/>
        </p:nvPicPr>
        <p:blipFill>
          <a:blip r:embed="rId11"/>
          <a:stretch>
            <a:fillRect/>
          </a:stretch>
        </p:blipFill>
        <p:spPr>
          <a:xfrm>
            <a:off x="6948256" y="1325196"/>
            <a:ext cx="522088" cy="176205"/>
          </a:xfrm>
          <a:prstGeom prst="rect">
            <a:avLst/>
          </a:prstGeom>
        </p:spPr>
      </p:pic>
      <p:pic>
        <p:nvPicPr>
          <p:cNvPr id="44" name="Picture 43">
            <a:extLst>
              <a:ext uri="{FF2B5EF4-FFF2-40B4-BE49-F238E27FC236}">
                <a16:creationId xmlns:a16="http://schemas.microsoft.com/office/drawing/2014/main" id="{30929A72-4A66-56CE-F354-E092305DB6E0}"/>
              </a:ext>
            </a:extLst>
          </p:cNvPr>
          <p:cNvPicPr>
            <a:picLocks noChangeAspect="1"/>
          </p:cNvPicPr>
          <p:nvPr/>
        </p:nvPicPr>
        <p:blipFill>
          <a:blip r:embed="rId12"/>
          <a:stretch>
            <a:fillRect/>
          </a:stretch>
        </p:blipFill>
        <p:spPr>
          <a:xfrm>
            <a:off x="5614176" y="1853520"/>
            <a:ext cx="940108" cy="195443"/>
          </a:xfrm>
          <a:prstGeom prst="rect">
            <a:avLst/>
          </a:prstGeom>
        </p:spPr>
      </p:pic>
      <p:pic>
        <p:nvPicPr>
          <p:cNvPr id="45" name="Picture 44">
            <a:extLst>
              <a:ext uri="{FF2B5EF4-FFF2-40B4-BE49-F238E27FC236}">
                <a16:creationId xmlns:a16="http://schemas.microsoft.com/office/drawing/2014/main" id="{5D6A6009-20F2-0C68-FFEC-7C22714AFA3C}"/>
              </a:ext>
            </a:extLst>
          </p:cNvPr>
          <p:cNvPicPr>
            <a:picLocks noChangeAspect="1"/>
          </p:cNvPicPr>
          <p:nvPr/>
        </p:nvPicPr>
        <p:blipFill>
          <a:blip r:embed="rId13"/>
          <a:stretch>
            <a:fillRect/>
          </a:stretch>
        </p:blipFill>
        <p:spPr>
          <a:xfrm>
            <a:off x="5565779" y="2009160"/>
            <a:ext cx="1022927" cy="231505"/>
          </a:xfrm>
          <a:prstGeom prst="rect">
            <a:avLst/>
          </a:prstGeom>
        </p:spPr>
      </p:pic>
      <p:sp>
        <p:nvSpPr>
          <p:cNvPr id="46" name="Rounded Rectangle 45">
            <a:extLst>
              <a:ext uri="{FF2B5EF4-FFF2-40B4-BE49-F238E27FC236}">
                <a16:creationId xmlns:a16="http://schemas.microsoft.com/office/drawing/2014/main" id="{89E44136-EE33-4267-983F-D9605EF51BE5}"/>
              </a:ext>
            </a:extLst>
          </p:cNvPr>
          <p:cNvSpPr/>
          <p:nvPr/>
        </p:nvSpPr>
        <p:spPr>
          <a:xfrm>
            <a:off x="5518371" y="1160014"/>
            <a:ext cx="1136213" cy="59064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SNP genotyping</a:t>
            </a:r>
          </a:p>
        </p:txBody>
      </p:sp>
      <p:pic>
        <p:nvPicPr>
          <p:cNvPr id="47" name="Picture 46">
            <a:extLst>
              <a:ext uri="{FF2B5EF4-FFF2-40B4-BE49-F238E27FC236}">
                <a16:creationId xmlns:a16="http://schemas.microsoft.com/office/drawing/2014/main" id="{EFD531A3-2DA0-5565-8BAB-9C2435900DA8}"/>
              </a:ext>
            </a:extLst>
          </p:cNvPr>
          <p:cNvPicPr>
            <a:picLocks noChangeAspect="1"/>
          </p:cNvPicPr>
          <p:nvPr/>
        </p:nvPicPr>
        <p:blipFill>
          <a:blip r:embed="rId11"/>
          <a:stretch>
            <a:fillRect/>
          </a:stretch>
        </p:blipFill>
        <p:spPr>
          <a:xfrm>
            <a:off x="7408812" y="1313643"/>
            <a:ext cx="522088" cy="176205"/>
          </a:xfrm>
          <a:prstGeom prst="rect">
            <a:avLst/>
          </a:prstGeom>
        </p:spPr>
      </p:pic>
      <p:pic>
        <p:nvPicPr>
          <p:cNvPr id="48" name="Picture 47">
            <a:extLst>
              <a:ext uri="{FF2B5EF4-FFF2-40B4-BE49-F238E27FC236}">
                <a16:creationId xmlns:a16="http://schemas.microsoft.com/office/drawing/2014/main" id="{F6E65E48-9AD4-4237-460F-C3C35B4D8210}"/>
              </a:ext>
            </a:extLst>
          </p:cNvPr>
          <p:cNvPicPr>
            <a:picLocks noChangeAspect="1"/>
          </p:cNvPicPr>
          <p:nvPr/>
        </p:nvPicPr>
        <p:blipFill>
          <a:blip r:embed="rId11"/>
          <a:stretch>
            <a:fillRect/>
          </a:stretch>
        </p:blipFill>
        <p:spPr>
          <a:xfrm>
            <a:off x="7090928" y="1467077"/>
            <a:ext cx="522088" cy="176205"/>
          </a:xfrm>
          <a:prstGeom prst="rect">
            <a:avLst/>
          </a:prstGeom>
        </p:spPr>
      </p:pic>
      <p:pic>
        <p:nvPicPr>
          <p:cNvPr id="49" name="Picture 48">
            <a:extLst>
              <a:ext uri="{FF2B5EF4-FFF2-40B4-BE49-F238E27FC236}">
                <a16:creationId xmlns:a16="http://schemas.microsoft.com/office/drawing/2014/main" id="{7BDDA4DD-80EA-F275-FF5C-7C2105674E7A}"/>
              </a:ext>
            </a:extLst>
          </p:cNvPr>
          <p:cNvPicPr>
            <a:picLocks noChangeAspect="1"/>
          </p:cNvPicPr>
          <p:nvPr/>
        </p:nvPicPr>
        <p:blipFill>
          <a:blip r:embed="rId11"/>
          <a:stretch>
            <a:fillRect/>
          </a:stretch>
        </p:blipFill>
        <p:spPr>
          <a:xfrm>
            <a:off x="7549388" y="1454594"/>
            <a:ext cx="522088" cy="176205"/>
          </a:xfrm>
          <a:prstGeom prst="rect">
            <a:avLst/>
          </a:prstGeom>
        </p:spPr>
      </p:pic>
      <p:pic>
        <p:nvPicPr>
          <p:cNvPr id="50" name="Picture 49">
            <a:extLst>
              <a:ext uri="{FF2B5EF4-FFF2-40B4-BE49-F238E27FC236}">
                <a16:creationId xmlns:a16="http://schemas.microsoft.com/office/drawing/2014/main" id="{C4CB9569-31C5-5293-41E8-6365E78276C0}"/>
              </a:ext>
            </a:extLst>
          </p:cNvPr>
          <p:cNvPicPr>
            <a:picLocks noChangeAspect="1"/>
          </p:cNvPicPr>
          <p:nvPr/>
        </p:nvPicPr>
        <p:blipFill>
          <a:blip r:embed="rId11"/>
          <a:stretch>
            <a:fillRect/>
          </a:stretch>
        </p:blipFill>
        <p:spPr>
          <a:xfrm>
            <a:off x="6764312" y="1189621"/>
            <a:ext cx="522088" cy="176205"/>
          </a:xfrm>
          <a:prstGeom prst="rect">
            <a:avLst/>
          </a:prstGeom>
        </p:spPr>
      </p:pic>
      <p:pic>
        <p:nvPicPr>
          <p:cNvPr id="51" name="Picture 50">
            <a:extLst>
              <a:ext uri="{FF2B5EF4-FFF2-40B4-BE49-F238E27FC236}">
                <a16:creationId xmlns:a16="http://schemas.microsoft.com/office/drawing/2014/main" id="{ADB6F3F7-D886-2855-02A1-01F25DF924EA}"/>
              </a:ext>
            </a:extLst>
          </p:cNvPr>
          <p:cNvPicPr>
            <a:picLocks noChangeAspect="1"/>
          </p:cNvPicPr>
          <p:nvPr/>
        </p:nvPicPr>
        <p:blipFill>
          <a:blip r:embed="rId11"/>
          <a:stretch>
            <a:fillRect/>
          </a:stretch>
        </p:blipFill>
        <p:spPr>
          <a:xfrm>
            <a:off x="7235418" y="1189621"/>
            <a:ext cx="522088" cy="176205"/>
          </a:xfrm>
          <a:prstGeom prst="rect">
            <a:avLst/>
          </a:prstGeom>
        </p:spPr>
      </p:pic>
      <p:pic>
        <p:nvPicPr>
          <p:cNvPr id="52" name="Picture 51">
            <a:extLst>
              <a:ext uri="{FF2B5EF4-FFF2-40B4-BE49-F238E27FC236}">
                <a16:creationId xmlns:a16="http://schemas.microsoft.com/office/drawing/2014/main" id="{1A763C9E-5E7E-0038-A9BB-0D4607CD32B8}"/>
              </a:ext>
            </a:extLst>
          </p:cNvPr>
          <p:cNvPicPr>
            <a:picLocks noChangeAspect="1"/>
          </p:cNvPicPr>
          <p:nvPr/>
        </p:nvPicPr>
        <p:blipFill>
          <a:blip r:embed="rId14"/>
          <a:stretch>
            <a:fillRect/>
          </a:stretch>
        </p:blipFill>
        <p:spPr>
          <a:xfrm>
            <a:off x="6859638" y="1886212"/>
            <a:ext cx="531549" cy="193859"/>
          </a:xfrm>
          <a:prstGeom prst="rect">
            <a:avLst/>
          </a:prstGeom>
        </p:spPr>
      </p:pic>
      <p:pic>
        <p:nvPicPr>
          <p:cNvPr id="53" name="Picture 52">
            <a:extLst>
              <a:ext uri="{FF2B5EF4-FFF2-40B4-BE49-F238E27FC236}">
                <a16:creationId xmlns:a16="http://schemas.microsoft.com/office/drawing/2014/main" id="{5D3A1334-BFA2-4E2B-DDDB-34939E0FD2DA}"/>
              </a:ext>
            </a:extLst>
          </p:cNvPr>
          <p:cNvPicPr>
            <a:picLocks noChangeAspect="1"/>
          </p:cNvPicPr>
          <p:nvPr/>
        </p:nvPicPr>
        <p:blipFill>
          <a:blip r:embed="rId14"/>
          <a:stretch>
            <a:fillRect/>
          </a:stretch>
        </p:blipFill>
        <p:spPr>
          <a:xfrm>
            <a:off x="7313981" y="1882215"/>
            <a:ext cx="531549" cy="193859"/>
          </a:xfrm>
          <a:prstGeom prst="rect">
            <a:avLst/>
          </a:prstGeom>
        </p:spPr>
      </p:pic>
      <p:pic>
        <p:nvPicPr>
          <p:cNvPr id="54" name="Picture 53">
            <a:extLst>
              <a:ext uri="{FF2B5EF4-FFF2-40B4-BE49-F238E27FC236}">
                <a16:creationId xmlns:a16="http://schemas.microsoft.com/office/drawing/2014/main" id="{B75732E4-7451-E073-487B-C51E405E2874}"/>
              </a:ext>
            </a:extLst>
          </p:cNvPr>
          <p:cNvPicPr>
            <a:picLocks noChangeAspect="1"/>
          </p:cNvPicPr>
          <p:nvPr/>
        </p:nvPicPr>
        <p:blipFill>
          <a:blip r:embed="rId14"/>
          <a:stretch>
            <a:fillRect/>
          </a:stretch>
        </p:blipFill>
        <p:spPr>
          <a:xfrm>
            <a:off x="7045711" y="2033943"/>
            <a:ext cx="531549" cy="193859"/>
          </a:xfrm>
          <a:prstGeom prst="rect">
            <a:avLst/>
          </a:prstGeom>
        </p:spPr>
      </p:pic>
      <p:pic>
        <p:nvPicPr>
          <p:cNvPr id="55" name="Picture 54">
            <a:extLst>
              <a:ext uri="{FF2B5EF4-FFF2-40B4-BE49-F238E27FC236}">
                <a16:creationId xmlns:a16="http://schemas.microsoft.com/office/drawing/2014/main" id="{17EC7311-F28E-0C3D-4AA4-38F44B461E40}"/>
              </a:ext>
            </a:extLst>
          </p:cNvPr>
          <p:cNvPicPr>
            <a:picLocks noChangeAspect="1"/>
          </p:cNvPicPr>
          <p:nvPr/>
        </p:nvPicPr>
        <p:blipFill>
          <a:blip r:embed="rId14"/>
          <a:stretch>
            <a:fillRect/>
          </a:stretch>
        </p:blipFill>
        <p:spPr>
          <a:xfrm>
            <a:off x="7491819" y="2000885"/>
            <a:ext cx="531549" cy="193859"/>
          </a:xfrm>
          <a:prstGeom prst="rect">
            <a:avLst/>
          </a:prstGeom>
        </p:spPr>
      </p:pic>
      <p:pic>
        <p:nvPicPr>
          <p:cNvPr id="56" name="Picture 55">
            <a:extLst>
              <a:ext uri="{FF2B5EF4-FFF2-40B4-BE49-F238E27FC236}">
                <a16:creationId xmlns:a16="http://schemas.microsoft.com/office/drawing/2014/main" id="{97DA9F0D-EC80-0400-677C-C3281B57FC37}"/>
              </a:ext>
            </a:extLst>
          </p:cNvPr>
          <p:cNvPicPr>
            <a:picLocks noChangeAspect="1"/>
          </p:cNvPicPr>
          <p:nvPr/>
        </p:nvPicPr>
        <p:blipFill>
          <a:blip r:embed="rId14"/>
          <a:stretch>
            <a:fillRect/>
          </a:stretch>
        </p:blipFill>
        <p:spPr>
          <a:xfrm>
            <a:off x="7305746" y="2153480"/>
            <a:ext cx="531549" cy="193859"/>
          </a:xfrm>
          <a:prstGeom prst="rect">
            <a:avLst/>
          </a:prstGeom>
        </p:spPr>
      </p:pic>
      <p:pic>
        <p:nvPicPr>
          <p:cNvPr id="57" name="Picture 56">
            <a:extLst>
              <a:ext uri="{FF2B5EF4-FFF2-40B4-BE49-F238E27FC236}">
                <a16:creationId xmlns:a16="http://schemas.microsoft.com/office/drawing/2014/main" id="{080006E3-13B5-D90B-CD9D-07A1607AA078}"/>
              </a:ext>
            </a:extLst>
          </p:cNvPr>
          <p:cNvPicPr>
            <a:picLocks noChangeAspect="1"/>
          </p:cNvPicPr>
          <p:nvPr/>
        </p:nvPicPr>
        <p:blipFill>
          <a:blip r:embed="rId14"/>
          <a:stretch>
            <a:fillRect/>
          </a:stretch>
        </p:blipFill>
        <p:spPr>
          <a:xfrm>
            <a:off x="7725979" y="2153479"/>
            <a:ext cx="531549" cy="193859"/>
          </a:xfrm>
          <a:prstGeom prst="rect">
            <a:avLst/>
          </a:prstGeom>
        </p:spPr>
      </p:pic>
      <p:sp>
        <p:nvSpPr>
          <p:cNvPr id="58" name="Oval Callout 57">
            <a:extLst>
              <a:ext uri="{FF2B5EF4-FFF2-40B4-BE49-F238E27FC236}">
                <a16:creationId xmlns:a16="http://schemas.microsoft.com/office/drawing/2014/main" id="{8D904394-2E3D-D66C-56A7-9F51203FF81C}"/>
              </a:ext>
            </a:extLst>
          </p:cNvPr>
          <p:cNvSpPr/>
          <p:nvPr/>
        </p:nvSpPr>
        <p:spPr>
          <a:xfrm>
            <a:off x="7850770" y="583060"/>
            <a:ext cx="1243376" cy="654286"/>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3DA0679-9A32-99C6-0718-A8BA7600CAF1}"/>
              </a:ext>
            </a:extLst>
          </p:cNvPr>
          <p:cNvSpPr txBox="1"/>
          <p:nvPr/>
        </p:nvSpPr>
        <p:spPr>
          <a:xfrm>
            <a:off x="8101614" y="655406"/>
            <a:ext cx="815445" cy="477054"/>
          </a:xfrm>
          <a:prstGeom prst="rect">
            <a:avLst/>
          </a:prstGeom>
          <a:noFill/>
        </p:spPr>
        <p:txBody>
          <a:bodyPr wrap="square" rtlCol="0">
            <a:spAutoFit/>
          </a:bodyPr>
          <a:lstStyle/>
          <a:p>
            <a:r>
              <a:rPr lang="en-US" sz="1250" dirty="0">
                <a:solidFill>
                  <a:schemeClr val="accent1">
                    <a:lumMod val="50000"/>
                  </a:schemeClr>
                </a:solidFill>
              </a:rPr>
              <a:t>Donor-</a:t>
            </a:r>
            <a:br>
              <a:rPr lang="en-US" sz="1250" dirty="0">
                <a:solidFill>
                  <a:schemeClr val="accent1">
                    <a:lumMod val="50000"/>
                  </a:schemeClr>
                </a:solidFill>
              </a:rPr>
            </a:br>
            <a:r>
              <a:rPr lang="en-US" sz="1250" dirty="0">
                <a:solidFill>
                  <a:schemeClr val="accent1">
                    <a:lumMod val="50000"/>
                  </a:schemeClr>
                </a:solidFill>
              </a:rPr>
              <a:t>derived</a:t>
            </a:r>
          </a:p>
        </p:txBody>
      </p:sp>
      <p:sp>
        <p:nvSpPr>
          <p:cNvPr id="60" name="Oval Callout 59">
            <a:extLst>
              <a:ext uri="{FF2B5EF4-FFF2-40B4-BE49-F238E27FC236}">
                <a16:creationId xmlns:a16="http://schemas.microsoft.com/office/drawing/2014/main" id="{1A1016FB-9D62-15BA-A715-64259FA83BE1}"/>
              </a:ext>
            </a:extLst>
          </p:cNvPr>
          <p:cNvSpPr/>
          <p:nvPr/>
        </p:nvSpPr>
        <p:spPr>
          <a:xfrm>
            <a:off x="7905431" y="1485648"/>
            <a:ext cx="1186804" cy="654286"/>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C33472C-623C-0FE2-0B0F-FD79A51ABF66}"/>
              </a:ext>
            </a:extLst>
          </p:cNvPr>
          <p:cNvSpPr txBox="1"/>
          <p:nvPr/>
        </p:nvSpPr>
        <p:spPr>
          <a:xfrm>
            <a:off x="8101614" y="1530987"/>
            <a:ext cx="959775" cy="669414"/>
          </a:xfrm>
          <a:prstGeom prst="rect">
            <a:avLst/>
          </a:prstGeom>
          <a:noFill/>
        </p:spPr>
        <p:txBody>
          <a:bodyPr wrap="square" rtlCol="0">
            <a:spAutoFit/>
          </a:bodyPr>
          <a:lstStyle/>
          <a:p>
            <a:r>
              <a:rPr lang="en-US" sz="1250" dirty="0">
                <a:solidFill>
                  <a:schemeClr val="accent1">
                    <a:lumMod val="50000"/>
                  </a:schemeClr>
                </a:solidFill>
              </a:rPr>
              <a:t>recipient-</a:t>
            </a:r>
            <a:br>
              <a:rPr lang="en-US" sz="1250" dirty="0">
                <a:solidFill>
                  <a:schemeClr val="accent1">
                    <a:lumMod val="50000"/>
                  </a:schemeClr>
                </a:solidFill>
              </a:rPr>
            </a:br>
            <a:r>
              <a:rPr lang="en-US" sz="1250" dirty="0">
                <a:solidFill>
                  <a:schemeClr val="accent1">
                    <a:lumMod val="50000"/>
                  </a:schemeClr>
                </a:solidFill>
              </a:rPr>
              <a:t>derived</a:t>
            </a:r>
            <a:br>
              <a:rPr lang="en-US" sz="1250" dirty="0">
                <a:solidFill>
                  <a:schemeClr val="accent1">
                    <a:lumMod val="50000"/>
                  </a:schemeClr>
                </a:solidFill>
              </a:rPr>
            </a:br>
            <a:endParaRPr lang="en-US" sz="1250" dirty="0">
              <a:solidFill>
                <a:schemeClr val="accent1">
                  <a:lumMod val="50000"/>
                </a:schemeClr>
              </a:solidFill>
            </a:endParaRPr>
          </a:p>
        </p:txBody>
      </p:sp>
      <p:pic>
        <p:nvPicPr>
          <p:cNvPr id="62" name="Picture 61">
            <a:extLst>
              <a:ext uri="{FF2B5EF4-FFF2-40B4-BE49-F238E27FC236}">
                <a16:creationId xmlns:a16="http://schemas.microsoft.com/office/drawing/2014/main" id="{82CFAA64-A6AB-6D2B-DC8C-6CF7B2A6B2BA}"/>
              </a:ext>
            </a:extLst>
          </p:cNvPr>
          <p:cNvPicPr>
            <a:picLocks noChangeAspect="1"/>
          </p:cNvPicPr>
          <p:nvPr/>
        </p:nvPicPr>
        <p:blipFill rotWithShape="1">
          <a:blip r:embed="rId15"/>
          <a:srcRect t="2984"/>
          <a:stretch/>
        </p:blipFill>
        <p:spPr>
          <a:xfrm>
            <a:off x="5350049" y="3900362"/>
            <a:ext cx="3019177" cy="1919309"/>
          </a:xfrm>
          <a:prstGeom prst="rect">
            <a:avLst/>
          </a:prstGeom>
        </p:spPr>
      </p:pic>
      <p:sp>
        <p:nvSpPr>
          <p:cNvPr id="7168" name="Slide Number Placeholder 7167">
            <a:extLst>
              <a:ext uri="{FF2B5EF4-FFF2-40B4-BE49-F238E27FC236}">
                <a16:creationId xmlns:a16="http://schemas.microsoft.com/office/drawing/2014/main" id="{46669268-6AE7-1FCD-D9D2-B0E7B7FC68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TextBox 3">
            <a:extLst>
              <a:ext uri="{FF2B5EF4-FFF2-40B4-BE49-F238E27FC236}">
                <a16:creationId xmlns:a16="http://schemas.microsoft.com/office/drawing/2014/main" id="{F028B127-35B1-E6F7-067A-CE517CE3E24C}"/>
              </a:ext>
            </a:extLst>
          </p:cNvPr>
          <p:cNvSpPr txBox="1"/>
          <p:nvPr/>
        </p:nvSpPr>
        <p:spPr>
          <a:xfrm>
            <a:off x="115482" y="4728752"/>
            <a:ext cx="4580164" cy="338554"/>
          </a:xfrm>
          <a:prstGeom prst="rect">
            <a:avLst/>
          </a:prstGeom>
          <a:noFill/>
        </p:spPr>
        <p:txBody>
          <a:bodyPr wrap="square">
            <a:spAutoFit/>
          </a:bodyPr>
          <a:lstStyle/>
          <a:p>
            <a:r>
              <a:rPr lang="en-IN" sz="800" b="0" i="0" dirty="0">
                <a:solidFill>
                  <a:srgbClr val="222222"/>
                </a:solidFill>
                <a:effectLst/>
                <a:latin typeface="Arial" panose="020B0604020202020204" pitchFamily="34" charset="0"/>
              </a:rPr>
              <a:t>De Vlaminck, </a:t>
            </a:r>
            <a:r>
              <a:rPr lang="en-IN" sz="800" b="0" i="0" dirty="0" err="1">
                <a:solidFill>
                  <a:srgbClr val="222222"/>
                </a:solidFill>
                <a:effectLst/>
                <a:latin typeface="Arial" panose="020B0604020202020204" pitchFamily="34" charset="0"/>
              </a:rPr>
              <a:t>Iwijn</a:t>
            </a:r>
            <a:r>
              <a:rPr lang="en-IN" sz="800" b="0" i="0" dirty="0">
                <a:solidFill>
                  <a:srgbClr val="222222"/>
                </a:solidFill>
                <a:effectLst/>
                <a:latin typeface="Arial" panose="020B0604020202020204" pitchFamily="34" charset="0"/>
              </a:rPr>
              <a:t>, et al. "</a:t>
            </a:r>
            <a:r>
              <a:rPr lang="en-IN" sz="800" b="0" i="0" dirty="0" err="1">
                <a:solidFill>
                  <a:srgbClr val="222222"/>
                </a:solidFill>
                <a:effectLst/>
                <a:latin typeface="Arial" panose="020B0604020202020204" pitchFamily="34" charset="0"/>
              </a:rPr>
              <a:t>Noninvasive</a:t>
            </a:r>
            <a:r>
              <a:rPr lang="en-IN" sz="800" b="0" i="0" dirty="0">
                <a:solidFill>
                  <a:srgbClr val="222222"/>
                </a:solidFill>
                <a:effectLst/>
                <a:latin typeface="Arial" panose="020B0604020202020204" pitchFamily="34" charset="0"/>
              </a:rPr>
              <a:t> monitoring of infection and rejection after lung transplantation." </a:t>
            </a:r>
            <a:r>
              <a:rPr lang="en-IN" sz="800" b="0" i="1" dirty="0">
                <a:solidFill>
                  <a:srgbClr val="222222"/>
                </a:solidFill>
                <a:effectLst/>
                <a:latin typeface="Arial" panose="020B0604020202020204" pitchFamily="34" charset="0"/>
              </a:rPr>
              <a:t>Proceedings of the National Academy of Sciences</a:t>
            </a:r>
            <a:r>
              <a:rPr lang="en-IN" sz="800" b="0" i="0" dirty="0">
                <a:solidFill>
                  <a:srgbClr val="222222"/>
                </a:solidFill>
                <a:effectLst/>
                <a:latin typeface="Arial" panose="020B0604020202020204" pitchFamily="34" charset="0"/>
              </a:rPr>
              <a:t> 112.43 (2015): 13336-13341.</a:t>
            </a:r>
            <a:endParaRPr lang="en-US" sz="800" dirty="0"/>
          </a:p>
        </p:txBody>
      </p:sp>
      <p:sp>
        <p:nvSpPr>
          <p:cNvPr id="15" name="TextBox 14">
            <a:extLst>
              <a:ext uri="{FF2B5EF4-FFF2-40B4-BE49-F238E27FC236}">
                <a16:creationId xmlns:a16="http://schemas.microsoft.com/office/drawing/2014/main" id="{3858E42E-7FC6-2B54-DBE4-46C86334B321}"/>
              </a:ext>
            </a:extLst>
          </p:cNvPr>
          <p:cNvSpPr txBox="1"/>
          <p:nvPr/>
        </p:nvSpPr>
        <p:spPr>
          <a:xfrm>
            <a:off x="4356859" y="1781011"/>
            <a:ext cx="1100535" cy="261610"/>
          </a:xfrm>
          <a:prstGeom prst="rect">
            <a:avLst/>
          </a:prstGeom>
          <a:noFill/>
        </p:spPr>
        <p:txBody>
          <a:bodyPr wrap="square" rtlCol="0">
            <a:spAutoFit/>
          </a:bodyPr>
          <a:lstStyle/>
          <a:p>
            <a:r>
              <a:rPr lang="en-US" sz="1100" dirty="0"/>
              <a:t>Each patient</a:t>
            </a:r>
          </a:p>
        </p:txBody>
      </p:sp>
    </p:spTree>
    <p:extLst>
      <p:ext uri="{BB962C8B-B14F-4D97-AF65-F5344CB8AC3E}">
        <p14:creationId xmlns:p14="http://schemas.microsoft.com/office/powerpoint/2010/main" val="380601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19" grpId="0"/>
      <p:bldP spid="46" grpId="0" animBg="1"/>
      <p:bldP spid="58" grpId="0" animBg="1"/>
      <p:bldP spid="59" grpId="0"/>
      <p:bldP spid="60" grpId="0" animBg="1"/>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E770-0E62-3E01-7A09-61A1DEE1EF60}"/>
              </a:ext>
            </a:extLst>
          </p:cNvPr>
          <p:cNvSpPr>
            <a:spLocks noGrp="1"/>
          </p:cNvSpPr>
          <p:nvPr>
            <p:ph type="title"/>
          </p:nvPr>
        </p:nvSpPr>
        <p:spPr>
          <a:xfrm>
            <a:off x="311700" y="17153"/>
            <a:ext cx="8520600" cy="572700"/>
          </a:xfrm>
        </p:spPr>
        <p:txBody>
          <a:bodyPr/>
          <a:lstStyle/>
          <a:p>
            <a:pPr algn="ctr"/>
            <a:r>
              <a:rPr lang="en-US" dirty="0"/>
              <a:t>WORKFLOW</a:t>
            </a:r>
          </a:p>
        </p:txBody>
      </p:sp>
      <p:sp>
        <p:nvSpPr>
          <p:cNvPr id="4" name="Slide Number Placeholder 3">
            <a:extLst>
              <a:ext uri="{FF2B5EF4-FFF2-40B4-BE49-F238E27FC236}">
                <a16:creationId xmlns:a16="http://schemas.microsoft.com/office/drawing/2014/main" id="{53EDFF17-5E66-4A1B-F051-86339643C4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graphicFrame>
        <p:nvGraphicFramePr>
          <p:cNvPr id="5" name="Diagram 4">
            <a:extLst>
              <a:ext uri="{FF2B5EF4-FFF2-40B4-BE49-F238E27FC236}">
                <a16:creationId xmlns:a16="http://schemas.microsoft.com/office/drawing/2014/main" id="{2147CDE5-6BA6-251B-B6DD-2EA8ADB4658C}"/>
              </a:ext>
            </a:extLst>
          </p:cNvPr>
          <p:cNvGraphicFramePr/>
          <p:nvPr>
            <p:extLst>
              <p:ext uri="{D42A27DB-BD31-4B8C-83A1-F6EECF244321}">
                <p14:modId xmlns:p14="http://schemas.microsoft.com/office/powerpoint/2010/main" val="561725316"/>
              </p:ext>
            </p:extLst>
          </p:nvPr>
        </p:nvGraphicFramePr>
        <p:xfrm>
          <a:off x="155330" y="1965573"/>
          <a:ext cx="1642552" cy="1554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1F13F99-47DA-46DB-C833-1A37DB3B7B57}"/>
              </a:ext>
            </a:extLst>
          </p:cNvPr>
          <p:cNvSpPr txBox="1"/>
          <p:nvPr/>
        </p:nvSpPr>
        <p:spPr>
          <a:xfrm>
            <a:off x="196612" y="3065257"/>
            <a:ext cx="1735634" cy="553998"/>
          </a:xfrm>
          <a:prstGeom prst="rect">
            <a:avLst/>
          </a:prstGeom>
          <a:noFill/>
        </p:spPr>
        <p:txBody>
          <a:bodyPr wrap="square" rtlCol="0">
            <a:spAutoFit/>
          </a:bodyPr>
          <a:lstStyle/>
          <a:p>
            <a:r>
              <a:rPr lang="en-US" sz="1000" dirty="0"/>
              <a:t>cfDNA fragment sequence over various days post transplant</a:t>
            </a:r>
          </a:p>
        </p:txBody>
      </p:sp>
      <p:pic>
        <p:nvPicPr>
          <p:cNvPr id="7" name="Picture 6">
            <a:extLst>
              <a:ext uri="{FF2B5EF4-FFF2-40B4-BE49-F238E27FC236}">
                <a16:creationId xmlns:a16="http://schemas.microsoft.com/office/drawing/2014/main" id="{9B96B072-EE53-87C0-E87F-3D65CC474603}"/>
              </a:ext>
            </a:extLst>
          </p:cNvPr>
          <p:cNvPicPr>
            <a:picLocks noChangeAspect="1"/>
          </p:cNvPicPr>
          <p:nvPr/>
        </p:nvPicPr>
        <p:blipFill>
          <a:blip r:embed="rId7"/>
          <a:stretch>
            <a:fillRect/>
          </a:stretch>
        </p:blipFill>
        <p:spPr>
          <a:xfrm>
            <a:off x="252684" y="1869434"/>
            <a:ext cx="498723" cy="172178"/>
          </a:xfrm>
          <a:prstGeom prst="rect">
            <a:avLst/>
          </a:prstGeom>
        </p:spPr>
      </p:pic>
      <p:pic>
        <p:nvPicPr>
          <p:cNvPr id="8" name="Picture 7">
            <a:extLst>
              <a:ext uri="{FF2B5EF4-FFF2-40B4-BE49-F238E27FC236}">
                <a16:creationId xmlns:a16="http://schemas.microsoft.com/office/drawing/2014/main" id="{863EEE70-A063-1FD0-A30A-502E5B9E673A}"/>
              </a:ext>
            </a:extLst>
          </p:cNvPr>
          <p:cNvPicPr>
            <a:picLocks noChangeAspect="1"/>
          </p:cNvPicPr>
          <p:nvPr/>
        </p:nvPicPr>
        <p:blipFill>
          <a:blip r:embed="rId7"/>
          <a:stretch>
            <a:fillRect/>
          </a:stretch>
        </p:blipFill>
        <p:spPr>
          <a:xfrm rot="20673941">
            <a:off x="259920" y="1670087"/>
            <a:ext cx="498723" cy="172178"/>
          </a:xfrm>
          <a:prstGeom prst="rect">
            <a:avLst/>
          </a:prstGeom>
        </p:spPr>
      </p:pic>
      <p:pic>
        <p:nvPicPr>
          <p:cNvPr id="9" name="Picture 8">
            <a:extLst>
              <a:ext uri="{FF2B5EF4-FFF2-40B4-BE49-F238E27FC236}">
                <a16:creationId xmlns:a16="http://schemas.microsoft.com/office/drawing/2014/main" id="{FB1C8855-6B23-2634-5625-978151F539FB}"/>
              </a:ext>
            </a:extLst>
          </p:cNvPr>
          <p:cNvPicPr>
            <a:picLocks noChangeAspect="1"/>
          </p:cNvPicPr>
          <p:nvPr/>
        </p:nvPicPr>
        <p:blipFill>
          <a:blip r:embed="rId7"/>
          <a:stretch>
            <a:fillRect/>
          </a:stretch>
        </p:blipFill>
        <p:spPr>
          <a:xfrm rot="1787615">
            <a:off x="297330" y="2069492"/>
            <a:ext cx="498723" cy="172178"/>
          </a:xfrm>
          <a:prstGeom prst="rect">
            <a:avLst/>
          </a:prstGeom>
        </p:spPr>
      </p:pic>
      <p:pic>
        <p:nvPicPr>
          <p:cNvPr id="10" name="Picture 9">
            <a:extLst>
              <a:ext uri="{FF2B5EF4-FFF2-40B4-BE49-F238E27FC236}">
                <a16:creationId xmlns:a16="http://schemas.microsoft.com/office/drawing/2014/main" id="{37884C1B-6EBF-58D5-2CC3-790853D64914}"/>
              </a:ext>
            </a:extLst>
          </p:cNvPr>
          <p:cNvPicPr>
            <a:picLocks noChangeAspect="1"/>
          </p:cNvPicPr>
          <p:nvPr/>
        </p:nvPicPr>
        <p:blipFill>
          <a:blip r:embed="rId7"/>
          <a:stretch>
            <a:fillRect/>
          </a:stretch>
        </p:blipFill>
        <p:spPr>
          <a:xfrm rot="20455753">
            <a:off x="641926" y="1920502"/>
            <a:ext cx="498723" cy="172178"/>
          </a:xfrm>
          <a:prstGeom prst="rect">
            <a:avLst/>
          </a:prstGeom>
        </p:spPr>
      </p:pic>
      <p:pic>
        <p:nvPicPr>
          <p:cNvPr id="11" name="Picture 10">
            <a:extLst>
              <a:ext uri="{FF2B5EF4-FFF2-40B4-BE49-F238E27FC236}">
                <a16:creationId xmlns:a16="http://schemas.microsoft.com/office/drawing/2014/main" id="{370C5CFA-4D5A-6789-45D2-389295442F38}"/>
              </a:ext>
            </a:extLst>
          </p:cNvPr>
          <p:cNvPicPr>
            <a:picLocks noChangeAspect="1"/>
          </p:cNvPicPr>
          <p:nvPr/>
        </p:nvPicPr>
        <p:blipFill>
          <a:blip r:embed="rId7"/>
          <a:stretch>
            <a:fillRect/>
          </a:stretch>
        </p:blipFill>
        <p:spPr>
          <a:xfrm rot="1671002">
            <a:off x="739186" y="1742389"/>
            <a:ext cx="498723" cy="172178"/>
          </a:xfrm>
          <a:prstGeom prst="rect">
            <a:avLst/>
          </a:prstGeom>
        </p:spPr>
      </p:pic>
      <p:pic>
        <p:nvPicPr>
          <p:cNvPr id="12" name="Picture 11">
            <a:extLst>
              <a:ext uri="{FF2B5EF4-FFF2-40B4-BE49-F238E27FC236}">
                <a16:creationId xmlns:a16="http://schemas.microsoft.com/office/drawing/2014/main" id="{3F644EBA-0ACB-6F73-AC89-9C6AB4811C67}"/>
              </a:ext>
            </a:extLst>
          </p:cNvPr>
          <p:cNvPicPr>
            <a:picLocks noChangeAspect="1"/>
          </p:cNvPicPr>
          <p:nvPr/>
        </p:nvPicPr>
        <p:blipFill>
          <a:blip r:embed="rId7"/>
          <a:stretch>
            <a:fillRect/>
          </a:stretch>
        </p:blipFill>
        <p:spPr>
          <a:xfrm rot="20069237">
            <a:off x="246001" y="1479619"/>
            <a:ext cx="498723" cy="172178"/>
          </a:xfrm>
          <a:prstGeom prst="rect">
            <a:avLst/>
          </a:prstGeom>
        </p:spPr>
      </p:pic>
      <p:pic>
        <p:nvPicPr>
          <p:cNvPr id="13" name="Picture 12">
            <a:extLst>
              <a:ext uri="{FF2B5EF4-FFF2-40B4-BE49-F238E27FC236}">
                <a16:creationId xmlns:a16="http://schemas.microsoft.com/office/drawing/2014/main" id="{17DAC04C-E853-B8C1-EB5C-C0C8A326226A}"/>
              </a:ext>
            </a:extLst>
          </p:cNvPr>
          <p:cNvPicPr>
            <a:picLocks noChangeAspect="1"/>
          </p:cNvPicPr>
          <p:nvPr/>
        </p:nvPicPr>
        <p:blipFill>
          <a:blip r:embed="rId7"/>
          <a:stretch>
            <a:fillRect/>
          </a:stretch>
        </p:blipFill>
        <p:spPr>
          <a:xfrm>
            <a:off x="933826" y="2049447"/>
            <a:ext cx="498723" cy="172178"/>
          </a:xfrm>
          <a:prstGeom prst="rect">
            <a:avLst/>
          </a:prstGeom>
        </p:spPr>
      </p:pic>
      <p:pic>
        <p:nvPicPr>
          <p:cNvPr id="14" name="Picture 13">
            <a:extLst>
              <a:ext uri="{FF2B5EF4-FFF2-40B4-BE49-F238E27FC236}">
                <a16:creationId xmlns:a16="http://schemas.microsoft.com/office/drawing/2014/main" id="{8F50D221-3027-7234-54BE-E8D8361BDB4F}"/>
              </a:ext>
            </a:extLst>
          </p:cNvPr>
          <p:cNvPicPr>
            <a:picLocks noChangeAspect="1"/>
          </p:cNvPicPr>
          <p:nvPr/>
        </p:nvPicPr>
        <p:blipFill>
          <a:blip r:embed="rId7"/>
          <a:stretch>
            <a:fillRect/>
          </a:stretch>
        </p:blipFill>
        <p:spPr>
          <a:xfrm rot="1258045">
            <a:off x="703520" y="1489785"/>
            <a:ext cx="498723" cy="172178"/>
          </a:xfrm>
          <a:prstGeom prst="rect">
            <a:avLst/>
          </a:prstGeom>
        </p:spPr>
      </p:pic>
      <p:pic>
        <p:nvPicPr>
          <p:cNvPr id="15" name="Picture 14">
            <a:extLst>
              <a:ext uri="{FF2B5EF4-FFF2-40B4-BE49-F238E27FC236}">
                <a16:creationId xmlns:a16="http://schemas.microsoft.com/office/drawing/2014/main" id="{CB352522-70F9-54C6-A0C3-C51FD8F761B9}"/>
              </a:ext>
            </a:extLst>
          </p:cNvPr>
          <p:cNvPicPr>
            <a:picLocks noChangeAspect="1"/>
          </p:cNvPicPr>
          <p:nvPr/>
        </p:nvPicPr>
        <p:blipFill>
          <a:blip r:embed="rId7"/>
          <a:stretch>
            <a:fillRect/>
          </a:stretch>
        </p:blipFill>
        <p:spPr>
          <a:xfrm rot="19667087">
            <a:off x="1078494" y="1837657"/>
            <a:ext cx="498723" cy="191589"/>
          </a:xfrm>
          <a:prstGeom prst="rect">
            <a:avLst/>
          </a:prstGeom>
        </p:spPr>
      </p:pic>
      <p:pic>
        <p:nvPicPr>
          <p:cNvPr id="16" name="Picture 15">
            <a:extLst>
              <a:ext uri="{FF2B5EF4-FFF2-40B4-BE49-F238E27FC236}">
                <a16:creationId xmlns:a16="http://schemas.microsoft.com/office/drawing/2014/main" id="{97B30CC8-4958-194C-9F98-D48902887092}"/>
              </a:ext>
            </a:extLst>
          </p:cNvPr>
          <p:cNvPicPr>
            <a:picLocks noChangeAspect="1"/>
          </p:cNvPicPr>
          <p:nvPr/>
        </p:nvPicPr>
        <p:blipFill>
          <a:blip r:embed="rId7"/>
          <a:stretch>
            <a:fillRect/>
          </a:stretch>
        </p:blipFill>
        <p:spPr>
          <a:xfrm rot="19647440">
            <a:off x="1045668" y="1564701"/>
            <a:ext cx="498723" cy="172178"/>
          </a:xfrm>
          <a:prstGeom prst="rect">
            <a:avLst/>
          </a:prstGeom>
        </p:spPr>
      </p:pic>
      <p:sp>
        <p:nvSpPr>
          <p:cNvPr id="17" name="Rounded Rectangle 16">
            <a:extLst>
              <a:ext uri="{FF2B5EF4-FFF2-40B4-BE49-F238E27FC236}">
                <a16:creationId xmlns:a16="http://schemas.microsoft.com/office/drawing/2014/main" id="{A0F21408-E0DA-3AE8-B7CE-2DA19DA38C31}"/>
              </a:ext>
            </a:extLst>
          </p:cNvPr>
          <p:cNvSpPr/>
          <p:nvPr/>
        </p:nvSpPr>
        <p:spPr>
          <a:xfrm>
            <a:off x="2542461" y="972681"/>
            <a:ext cx="999672" cy="524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8" name="Rounded Rectangle 17">
            <a:extLst>
              <a:ext uri="{FF2B5EF4-FFF2-40B4-BE49-F238E27FC236}">
                <a16:creationId xmlns:a16="http://schemas.microsoft.com/office/drawing/2014/main" id="{7EBB183E-A1AF-4FDE-D434-CDBC0A42C98D}"/>
              </a:ext>
            </a:extLst>
          </p:cNvPr>
          <p:cNvSpPr/>
          <p:nvPr/>
        </p:nvSpPr>
        <p:spPr>
          <a:xfrm>
            <a:off x="2542460" y="1816312"/>
            <a:ext cx="999673" cy="572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a:t>
            </a:r>
          </a:p>
        </p:txBody>
      </p:sp>
      <p:sp>
        <p:nvSpPr>
          <p:cNvPr id="19" name="Rounded Rectangle 18">
            <a:extLst>
              <a:ext uri="{FF2B5EF4-FFF2-40B4-BE49-F238E27FC236}">
                <a16:creationId xmlns:a16="http://schemas.microsoft.com/office/drawing/2014/main" id="{3EE37E27-5EFA-CD5A-E8F2-FF4828184FB6}"/>
              </a:ext>
            </a:extLst>
          </p:cNvPr>
          <p:cNvSpPr/>
          <p:nvPr/>
        </p:nvSpPr>
        <p:spPr>
          <a:xfrm>
            <a:off x="2542461" y="2670190"/>
            <a:ext cx="999672" cy="572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set</a:t>
            </a:r>
          </a:p>
        </p:txBody>
      </p:sp>
      <p:cxnSp>
        <p:nvCxnSpPr>
          <p:cNvPr id="21" name="Straight Arrow Connector 20">
            <a:extLst>
              <a:ext uri="{FF2B5EF4-FFF2-40B4-BE49-F238E27FC236}">
                <a16:creationId xmlns:a16="http://schemas.microsoft.com/office/drawing/2014/main" id="{62CDF215-508A-545E-0D19-46BB5CFE710F}"/>
              </a:ext>
            </a:extLst>
          </p:cNvPr>
          <p:cNvCxnSpPr>
            <a:cxnSpLocks/>
          </p:cNvCxnSpPr>
          <p:nvPr/>
        </p:nvCxnSpPr>
        <p:spPr>
          <a:xfrm flipV="1">
            <a:off x="1817497" y="1169743"/>
            <a:ext cx="532720" cy="31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959251-7BBE-3B55-95FA-D9CBF4950E69}"/>
              </a:ext>
            </a:extLst>
          </p:cNvPr>
          <p:cNvCxnSpPr>
            <a:cxnSpLocks/>
          </p:cNvCxnSpPr>
          <p:nvPr/>
        </p:nvCxnSpPr>
        <p:spPr>
          <a:xfrm>
            <a:off x="1859903" y="2695061"/>
            <a:ext cx="484155" cy="186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ED1F532-DB3E-4B13-D7A8-66677984FF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0278" y="3437690"/>
            <a:ext cx="759918" cy="6659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2ABBBDF-7549-B9E8-A0D7-CE78AF6F7028}"/>
              </a:ext>
            </a:extLst>
          </p:cNvPr>
          <p:cNvPicPr>
            <a:picLocks noChangeAspect="1"/>
          </p:cNvPicPr>
          <p:nvPr/>
        </p:nvPicPr>
        <p:blipFill>
          <a:blip r:embed="rId9"/>
          <a:stretch>
            <a:fillRect/>
          </a:stretch>
        </p:blipFill>
        <p:spPr>
          <a:xfrm>
            <a:off x="3536313" y="1719469"/>
            <a:ext cx="561860" cy="809079"/>
          </a:xfrm>
          <a:prstGeom prst="rect">
            <a:avLst/>
          </a:prstGeom>
        </p:spPr>
      </p:pic>
      <p:sp>
        <p:nvSpPr>
          <p:cNvPr id="33" name="Rounded Rectangle 32">
            <a:extLst>
              <a:ext uri="{FF2B5EF4-FFF2-40B4-BE49-F238E27FC236}">
                <a16:creationId xmlns:a16="http://schemas.microsoft.com/office/drawing/2014/main" id="{EB46F432-34A1-02EF-BB0B-1A48F95A3E5E}"/>
              </a:ext>
            </a:extLst>
          </p:cNvPr>
          <p:cNvSpPr/>
          <p:nvPr/>
        </p:nvSpPr>
        <p:spPr>
          <a:xfrm>
            <a:off x="5850181" y="3517144"/>
            <a:ext cx="1102923" cy="480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dd-cfDNA</a:t>
            </a:r>
          </a:p>
        </p:txBody>
      </p:sp>
      <p:sp>
        <p:nvSpPr>
          <p:cNvPr id="35" name="Rounded Rectangle 34">
            <a:extLst>
              <a:ext uri="{FF2B5EF4-FFF2-40B4-BE49-F238E27FC236}">
                <a16:creationId xmlns:a16="http://schemas.microsoft.com/office/drawing/2014/main" id="{387B22B2-4A42-0D58-5E7A-A38A3A68EEFC}"/>
              </a:ext>
            </a:extLst>
          </p:cNvPr>
          <p:cNvSpPr/>
          <p:nvPr/>
        </p:nvSpPr>
        <p:spPr>
          <a:xfrm>
            <a:off x="4488877" y="1387190"/>
            <a:ext cx="999672" cy="524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a:t>
            </a:r>
            <a:br>
              <a:rPr lang="en-US" dirty="0"/>
            </a:br>
            <a:r>
              <a:rPr lang="en-US" dirty="0"/>
              <a:t>sampling</a:t>
            </a:r>
          </a:p>
        </p:txBody>
      </p:sp>
      <p:pic>
        <p:nvPicPr>
          <p:cNvPr id="37" name="Picture 36">
            <a:extLst>
              <a:ext uri="{FF2B5EF4-FFF2-40B4-BE49-F238E27FC236}">
                <a16:creationId xmlns:a16="http://schemas.microsoft.com/office/drawing/2014/main" id="{D0BF0F64-3777-AB7D-2A52-8C32AC9A7B35}"/>
              </a:ext>
            </a:extLst>
          </p:cNvPr>
          <p:cNvPicPr>
            <a:picLocks noChangeAspect="1"/>
          </p:cNvPicPr>
          <p:nvPr/>
        </p:nvPicPr>
        <p:blipFill>
          <a:blip r:embed="rId10"/>
          <a:stretch>
            <a:fillRect/>
          </a:stretch>
        </p:blipFill>
        <p:spPr>
          <a:xfrm>
            <a:off x="7602585" y="2725177"/>
            <a:ext cx="457543" cy="735657"/>
          </a:xfrm>
          <a:prstGeom prst="rect">
            <a:avLst/>
          </a:prstGeom>
        </p:spPr>
      </p:pic>
      <p:pic>
        <p:nvPicPr>
          <p:cNvPr id="38" name="Picture 37">
            <a:extLst>
              <a:ext uri="{FF2B5EF4-FFF2-40B4-BE49-F238E27FC236}">
                <a16:creationId xmlns:a16="http://schemas.microsoft.com/office/drawing/2014/main" id="{6123505E-B565-E316-D73D-F3807D36473D}"/>
              </a:ext>
            </a:extLst>
          </p:cNvPr>
          <p:cNvPicPr>
            <a:picLocks noChangeAspect="1"/>
          </p:cNvPicPr>
          <p:nvPr/>
        </p:nvPicPr>
        <p:blipFill>
          <a:blip r:embed="rId11"/>
          <a:stretch>
            <a:fillRect/>
          </a:stretch>
        </p:blipFill>
        <p:spPr>
          <a:xfrm>
            <a:off x="7623056" y="3681566"/>
            <a:ext cx="363397" cy="735657"/>
          </a:xfrm>
          <a:prstGeom prst="rect">
            <a:avLst/>
          </a:prstGeom>
        </p:spPr>
      </p:pic>
      <p:cxnSp>
        <p:nvCxnSpPr>
          <p:cNvPr id="40" name="Straight Arrow Connector 39">
            <a:extLst>
              <a:ext uri="{FF2B5EF4-FFF2-40B4-BE49-F238E27FC236}">
                <a16:creationId xmlns:a16="http://schemas.microsoft.com/office/drawing/2014/main" id="{CD0FA77D-4643-373F-D385-268E40B53E2A}"/>
              </a:ext>
            </a:extLst>
          </p:cNvPr>
          <p:cNvCxnSpPr/>
          <p:nvPr/>
        </p:nvCxnSpPr>
        <p:spPr>
          <a:xfrm>
            <a:off x="5302294" y="3762073"/>
            <a:ext cx="376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ight Brace 41">
            <a:extLst>
              <a:ext uri="{FF2B5EF4-FFF2-40B4-BE49-F238E27FC236}">
                <a16:creationId xmlns:a16="http://schemas.microsoft.com/office/drawing/2014/main" id="{A86E8D2C-F599-BB98-0107-9B3B884AEC35}"/>
              </a:ext>
            </a:extLst>
          </p:cNvPr>
          <p:cNvSpPr/>
          <p:nvPr/>
        </p:nvSpPr>
        <p:spPr>
          <a:xfrm>
            <a:off x="4098173" y="972681"/>
            <a:ext cx="182719" cy="1476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A2E79588-E75D-A5A3-8961-70F024B9F784}"/>
              </a:ext>
            </a:extLst>
          </p:cNvPr>
          <p:cNvSpPr txBox="1"/>
          <p:nvPr/>
        </p:nvSpPr>
        <p:spPr>
          <a:xfrm>
            <a:off x="7460068" y="2354190"/>
            <a:ext cx="1207657" cy="430887"/>
          </a:xfrm>
          <a:prstGeom prst="rect">
            <a:avLst/>
          </a:prstGeom>
          <a:noFill/>
        </p:spPr>
        <p:txBody>
          <a:bodyPr wrap="square" rtlCol="0">
            <a:spAutoFit/>
          </a:bodyPr>
          <a:lstStyle/>
          <a:p>
            <a:r>
              <a:rPr lang="en-US" sz="1100" dirty="0"/>
              <a:t>Healthy transplant</a:t>
            </a:r>
          </a:p>
        </p:txBody>
      </p:sp>
      <p:sp>
        <p:nvSpPr>
          <p:cNvPr id="44" name="TextBox 43">
            <a:extLst>
              <a:ext uri="{FF2B5EF4-FFF2-40B4-BE49-F238E27FC236}">
                <a16:creationId xmlns:a16="http://schemas.microsoft.com/office/drawing/2014/main" id="{3C670BF7-57D0-071B-5427-EE240274662F}"/>
              </a:ext>
            </a:extLst>
          </p:cNvPr>
          <p:cNvSpPr txBox="1"/>
          <p:nvPr/>
        </p:nvSpPr>
        <p:spPr>
          <a:xfrm>
            <a:off x="7460068" y="4358493"/>
            <a:ext cx="883402" cy="430887"/>
          </a:xfrm>
          <a:prstGeom prst="rect">
            <a:avLst/>
          </a:prstGeom>
          <a:noFill/>
        </p:spPr>
        <p:txBody>
          <a:bodyPr wrap="square" rtlCol="0">
            <a:spAutoFit/>
          </a:bodyPr>
          <a:lstStyle/>
          <a:p>
            <a:r>
              <a:rPr lang="en-US" sz="1100" dirty="0"/>
              <a:t>Transplant rejection</a:t>
            </a:r>
          </a:p>
        </p:txBody>
      </p:sp>
      <p:cxnSp>
        <p:nvCxnSpPr>
          <p:cNvPr id="46" name="Straight Arrow Connector 45">
            <a:extLst>
              <a:ext uri="{FF2B5EF4-FFF2-40B4-BE49-F238E27FC236}">
                <a16:creationId xmlns:a16="http://schemas.microsoft.com/office/drawing/2014/main" id="{D9FACD5A-ECDD-6BAE-E3C3-41FE8D603D28}"/>
              </a:ext>
            </a:extLst>
          </p:cNvPr>
          <p:cNvCxnSpPr/>
          <p:nvPr/>
        </p:nvCxnSpPr>
        <p:spPr>
          <a:xfrm flipV="1">
            <a:off x="7205751" y="3195517"/>
            <a:ext cx="334736" cy="353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A98AEDA-61B4-04FC-8CC8-11940AF28539}"/>
              </a:ext>
            </a:extLst>
          </p:cNvPr>
          <p:cNvCxnSpPr/>
          <p:nvPr/>
        </p:nvCxnSpPr>
        <p:spPr>
          <a:xfrm>
            <a:off x="7222079" y="3806188"/>
            <a:ext cx="237989" cy="289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E1093025-9B9F-76EE-338F-88A12D5BD81B}"/>
              </a:ext>
            </a:extLst>
          </p:cNvPr>
          <p:cNvCxnSpPr>
            <a:stCxn id="19" idx="2"/>
            <a:endCxn id="1026" idx="1"/>
          </p:cNvCxnSpPr>
          <p:nvPr/>
        </p:nvCxnSpPr>
        <p:spPr>
          <a:xfrm rot="16200000" flipH="1">
            <a:off x="3497392" y="2787795"/>
            <a:ext cx="527790" cy="14379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894E595-47A7-F819-A0C6-B7495FCF308C}"/>
              </a:ext>
            </a:extLst>
          </p:cNvPr>
          <p:cNvCxnSpPr>
            <a:cxnSpLocks/>
          </p:cNvCxnSpPr>
          <p:nvPr/>
        </p:nvCxnSpPr>
        <p:spPr>
          <a:xfrm>
            <a:off x="1946414" y="2033149"/>
            <a:ext cx="399046" cy="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520FA58-CA27-E9C9-B4F8-C523153DBA38}"/>
              </a:ext>
            </a:extLst>
          </p:cNvPr>
          <p:cNvSpPr txBox="1"/>
          <p:nvPr/>
        </p:nvSpPr>
        <p:spPr>
          <a:xfrm>
            <a:off x="4229832" y="4083028"/>
            <a:ext cx="1196729" cy="430887"/>
          </a:xfrm>
          <a:prstGeom prst="rect">
            <a:avLst/>
          </a:prstGeom>
          <a:noFill/>
        </p:spPr>
        <p:txBody>
          <a:bodyPr wrap="square" rtlCol="0">
            <a:spAutoFit/>
          </a:bodyPr>
          <a:lstStyle/>
          <a:p>
            <a:pPr algn="ctr"/>
            <a:r>
              <a:rPr lang="en-US" sz="1100" dirty="0"/>
              <a:t>Deep learning classifier </a:t>
            </a:r>
          </a:p>
        </p:txBody>
      </p:sp>
    </p:spTree>
    <p:extLst>
      <p:ext uri="{BB962C8B-B14F-4D97-AF65-F5344CB8AC3E}">
        <p14:creationId xmlns:p14="http://schemas.microsoft.com/office/powerpoint/2010/main" val="39140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24EAD-B875-DEEA-1E4E-DB291586BE16}"/>
              </a:ext>
            </a:extLst>
          </p:cNvPr>
          <p:cNvSpPr>
            <a:spLocks noGrp="1"/>
          </p:cNvSpPr>
          <p:nvPr>
            <p:ph type="title"/>
          </p:nvPr>
        </p:nvSpPr>
        <p:spPr>
          <a:xfrm>
            <a:off x="630936" y="250983"/>
            <a:ext cx="7882128" cy="807685"/>
          </a:xfrm>
        </p:spPr>
        <p:txBody>
          <a:bodyPr vert="horz" lIns="91440" tIns="45720" rIns="91440" bIns="45720" rtlCol="0" anchor="ctr">
            <a:normAutofit/>
          </a:bodyPr>
          <a:lstStyle/>
          <a:p>
            <a:pPr defTabSz="914400">
              <a:spcBef>
                <a:spcPct val="0"/>
              </a:spcBef>
            </a:pPr>
            <a:r>
              <a:rPr lang="en-US" sz="2800" kern="1200">
                <a:solidFill>
                  <a:schemeClr val="tx1"/>
                </a:solidFill>
                <a:latin typeface="+mj-lt"/>
                <a:ea typeface="+mj-ea"/>
                <a:cs typeface="+mj-cs"/>
              </a:rPr>
              <a:t>Global burden of Chronic Respiratory Diseases (CRD)</a:t>
            </a:r>
          </a:p>
        </p:txBody>
      </p:sp>
      <p:sp>
        <p:nvSpPr>
          <p:cNvPr id="4105" name="Rectangle 410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43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7" name="Rectangle 410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13474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B1891C6-04F3-6AFB-5019-C071BC4DD851}"/>
              </a:ext>
            </a:extLst>
          </p:cNvPr>
          <p:cNvPicPr>
            <a:picLocks noChangeAspect="1"/>
          </p:cNvPicPr>
          <p:nvPr/>
        </p:nvPicPr>
        <p:blipFill>
          <a:blip r:embed="rId3"/>
          <a:stretch>
            <a:fillRect/>
          </a:stretch>
        </p:blipFill>
        <p:spPr>
          <a:xfrm>
            <a:off x="1056438" y="1247656"/>
            <a:ext cx="3209888" cy="3575086"/>
          </a:xfrm>
          <a:prstGeom prst="rect">
            <a:avLst/>
          </a:prstGeom>
        </p:spPr>
      </p:pic>
      <p:sp>
        <p:nvSpPr>
          <p:cNvPr id="38" name="Rectangle 37">
            <a:extLst>
              <a:ext uri="{FF2B5EF4-FFF2-40B4-BE49-F238E27FC236}">
                <a16:creationId xmlns:a16="http://schemas.microsoft.com/office/drawing/2014/main" id="{31C3CEAC-4480-9782-E3D4-B0FC4003DDE9}"/>
              </a:ext>
            </a:extLst>
          </p:cNvPr>
          <p:cNvSpPr/>
          <p:nvPr/>
        </p:nvSpPr>
        <p:spPr>
          <a:xfrm>
            <a:off x="810118" y="2008058"/>
            <a:ext cx="3824514" cy="26600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HO: World Health Organisation - Office of the Secretary-General's Envoy on  Youth">
            <a:extLst>
              <a:ext uri="{FF2B5EF4-FFF2-40B4-BE49-F238E27FC236}">
                <a16:creationId xmlns:a16="http://schemas.microsoft.com/office/drawing/2014/main" id="{91329F2F-D212-F72C-8E3C-59D964F76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729" y="4640444"/>
            <a:ext cx="992734" cy="3186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ungs Vectors &amp; Illustrations for Free Download | Freepik">
            <a:extLst>
              <a:ext uri="{FF2B5EF4-FFF2-40B4-BE49-F238E27FC236}">
                <a16:creationId xmlns:a16="http://schemas.microsoft.com/office/drawing/2014/main" id="{DE642543-E2BC-7264-DCAB-2ED5540489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5591" y="1917098"/>
            <a:ext cx="1772125" cy="1418400"/>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484751C4-8788-C3E7-E38D-AB2B7B295282}"/>
              </a:ext>
            </a:extLst>
          </p:cNvPr>
          <p:cNvSpPr txBox="1"/>
          <p:nvPr/>
        </p:nvSpPr>
        <p:spPr>
          <a:xfrm>
            <a:off x="7772400" y="3381829"/>
            <a:ext cx="184731" cy="307777"/>
          </a:xfrm>
          <a:prstGeom prst="rect">
            <a:avLst/>
          </a:prstGeom>
          <a:noFill/>
        </p:spPr>
        <p:txBody>
          <a:bodyPr wrap="none" rtlCol="0">
            <a:spAutoFit/>
          </a:bodyPr>
          <a:lstStyle/>
          <a:p>
            <a:endParaRPr lang="en-US" dirty="0"/>
          </a:p>
        </p:txBody>
      </p:sp>
      <p:sp>
        <p:nvSpPr>
          <p:cNvPr id="62" name="TextBox 61">
            <a:extLst>
              <a:ext uri="{FF2B5EF4-FFF2-40B4-BE49-F238E27FC236}">
                <a16:creationId xmlns:a16="http://schemas.microsoft.com/office/drawing/2014/main" id="{C008E7E9-0BE1-62D3-18AE-E6569925A624}"/>
              </a:ext>
            </a:extLst>
          </p:cNvPr>
          <p:cNvSpPr txBox="1"/>
          <p:nvPr/>
        </p:nvSpPr>
        <p:spPr>
          <a:xfrm>
            <a:off x="5548096" y="1654891"/>
            <a:ext cx="2795958" cy="307777"/>
          </a:xfrm>
          <a:prstGeom prst="rect">
            <a:avLst/>
          </a:prstGeom>
          <a:noFill/>
        </p:spPr>
        <p:txBody>
          <a:bodyPr wrap="none" rtlCol="0">
            <a:spAutoFit/>
          </a:bodyPr>
          <a:lstStyle/>
          <a:p>
            <a:r>
              <a:rPr lang="en-US" b="1" dirty="0">
                <a:solidFill>
                  <a:srgbClr val="FF0000"/>
                </a:solidFill>
              </a:rPr>
              <a:t>4600 lung transplants annually</a:t>
            </a:r>
          </a:p>
        </p:txBody>
      </p:sp>
      <p:sp>
        <p:nvSpPr>
          <p:cNvPr id="3" name="Slide Number Placeholder 2">
            <a:extLst>
              <a:ext uri="{FF2B5EF4-FFF2-40B4-BE49-F238E27FC236}">
                <a16:creationId xmlns:a16="http://schemas.microsoft.com/office/drawing/2014/main" id="{DCA59A19-F77A-4E67-0777-F53C925946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91427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088" y="0"/>
            <a:ext cx="7177823" cy="51435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E21DA9F-A9E4-7918-2CD2-B6411E41C7CF}"/>
              </a:ext>
            </a:extLst>
          </p:cNvPr>
          <p:cNvSpPr>
            <a:spLocks noGrp="1"/>
          </p:cNvSpPr>
          <p:nvPr>
            <p:ph type="title"/>
          </p:nvPr>
        </p:nvSpPr>
        <p:spPr>
          <a:xfrm>
            <a:off x="1919037" y="716481"/>
            <a:ext cx="5305926" cy="2174232"/>
          </a:xfrm>
        </p:spPr>
        <p:txBody>
          <a:bodyPr vert="horz" lIns="91440" tIns="45720" rIns="91440" bIns="45720" rtlCol="0" anchor="b">
            <a:normAutofit/>
          </a:bodyPr>
          <a:lstStyle/>
          <a:p>
            <a:pPr algn="ctr" defTabSz="914400">
              <a:spcBef>
                <a:spcPct val="0"/>
              </a:spcBef>
            </a:pPr>
            <a:r>
              <a:rPr lang="en-US" sz="5000" kern="1200" dirty="0">
                <a:solidFill>
                  <a:srgbClr val="FFFFFF"/>
                </a:solidFill>
                <a:latin typeface="+mj-lt"/>
                <a:ea typeface="+mj-ea"/>
                <a:cs typeface="+mj-cs"/>
              </a:rPr>
              <a:t>RESULTS</a:t>
            </a:r>
          </a:p>
        </p:txBody>
      </p:sp>
      <p:sp>
        <p:nvSpPr>
          <p:cNvPr id="22"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3130123"/>
            <a:ext cx="3182692" cy="13716"/>
          </a:xfrm>
          <a:custGeom>
            <a:avLst/>
            <a:gdLst>
              <a:gd name="connsiteX0" fmla="*/ 0 w 3182692"/>
              <a:gd name="connsiteY0" fmla="*/ 0 h 13716"/>
              <a:gd name="connsiteX1" fmla="*/ 604711 w 3182692"/>
              <a:gd name="connsiteY1" fmla="*/ 0 h 13716"/>
              <a:gd name="connsiteX2" fmla="*/ 1241250 w 3182692"/>
              <a:gd name="connsiteY2" fmla="*/ 0 h 13716"/>
              <a:gd name="connsiteX3" fmla="*/ 1909615 w 3182692"/>
              <a:gd name="connsiteY3" fmla="*/ 0 h 13716"/>
              <a:gd name="connsiteX4" fmla="*/ 2577981 w 3182692"/>
              <a:gd name="connsiteY4" fmla="*/ 0 h 13716"/>
              <a:gd name="connsiteX5" fmla="*/ 3182692 w 3182692"/>
              <a:gd name="connsiteY5" fmla="*/ 0 h 13716"/>
              <a:gd name="connsiteX6" fmla="*/ 3182692 w 3182692"/>
              <a:gd name="connsiteY6" fmla="*/ 13716 h 13716"/>
              <a:gd name="connsiteX7" fmla="*/ 2482500 w 3182692"/>
              <a:gd name="connsiteY7" fmla="*/ 13716 h 13716"/>
              <a:gd name="connsiteX8" fmla="*/ 1782308 w 3182692"/>
              <a:gd name="connsiteY8" fmla="*/ 13716 h 13716"/>
              <a:gd name="connsiteX9" fmla="*/ 1145769 w 3182692"/>
              <a:gd name="connsiteY9" fmla="*/ 13716 h 13716"/>
              <a:gd name="connsiteX10" fmla="*/ 0 w 3182692"/>
              <a:gd name="connsiteY10" fmla="*/ 13716 h 13716"/>
              <a:gd name="connsiteX11" fmla="*/ 0 w 3182692"/>
              <a:gd name="connsiteY11" fmla="*/ 0 h 13716"/>
              <a:gd name="connsiteX0" fmla="*/ 0 w 3182692"/>
              <a:gd name="connsiteY0" fmla="*/ 0 h 13716"/>
              <a:gd name="connsiteX1" fmla="*/ 604711 w 3182692"/>
              <a:gd name="connsiteY1" fmla="*/ 0 h 13716"/>
              <a:gd name="connsiteX2" fmla="*/ 1145769 w 3182692"/>
              <a:gd name="connsiteY2" fmla="*/ 0 h 13716"/>
              <a:gd name="connsiteX3" fmla="*/ 1845961 w 3182692"/>
              <a:gd name="connsiteY3" fmla="*/ 0 h 13716"/>
              <a:gd name="connsiteX4" fmla="*/ 2450673 w 3182692"/>
              <a:gd name="connsiteY4" fmla="*/ 0 h 13716"/>
              <a:gd name="connsiteX5" fmla="*/ 3182692 w 3182692"/>
              <a:gd name="connsiteY5" fmla="*/ 0 h 13716"/>
              <a:gd name="connsiteX6" fmla="*/ 3182692 w 3182692"/>
              <a:gd name="connsiteY6" fmla="*/ 13716 h 13716"/>
              <a:gd name="connsiteX7" fmla="*/ 2546154 w 3182692"/>
              <a:gd name="connsiteY7" fmla="*/ 13716 h 13716"/>
              <a:gd name="connsiteX8" fmla="*/ 1845961 w 3182692"/>
              <a:gd name="connsiteY8" fmla="*/ 13716 h 13716"/>
              <a:gd name="connsiteX9" fmla="*/ 1304904 w 3182692"/>
              <a:gd name="connsiteY9" fmla="*/ 13716 h 13716"/>
              <a:gd name="connsiteX10" fmla="*/ 668365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145195" y="-37571"/>
                  <a:pt x="472618" y="-13696"/>
                  <a:pt x="604711" y="0"/>
                </a:cubicBezTo>
                <a:cubicBezTo>
                  <a:pt x="706652" y="-3280"/>
                  <a:pt x="1039328" y="-8567"/>
                  <a:pt x="1241250" y="0"/>
                </a:cubicBezTo>
                <a:cubicBezTo>
                  <a:pt x="1405712" y="-7891"/>
                  <a:pt x="1711158" y="8053"/>
                  <a:pt x="1909615" y="0"/>
                </a:cubicBezTo>
                <a:cubicBezTo>
                  <a:pt x="2107436" y="-40150"/>
                  <a:pt x="2247192" y="19443"/>
                  <a:pt x="2577981" y="0"/>
                </a:cubicBezTo>
                <a:cubicBezTo>
                  <a:pt x="2894393" y="-5855"/>
                  <a:pt x="3041563" y="17846"/>
                  <a:pt x="3182692" y="0"/>
                </a:cubicBezTo>
                <a:cubicBezTo>
                  <a:pt x="3182187" y="3577"/>
                  <a:pt x="3182507" y="9896"/>
                  <a:pt x="3182692" y="13716"/>
                </a:cubicBezTo>
                <a:cubicBezTo>
                  <a:pt x="2975928" y="52878"/>
                  <a:pt x="2667693" y="14834"/>
                  <a:pt x="2482500" y="13716"/>
                </a:cubicBezTo>
                <a:cubicBezTo>
                  <a:pt x="2299734" y="32340"/>
                  <a:pt x="1925962" y="4731"/>
                  <a:pt x="1782308" y="13716"/>
                </a:cubicBezTo>
                <a:cubicBezTo>
                  <a:pt x="1635580" y="15974"/>
                  <a:pt x="1257854" y="-8235"/>
                  <a:pt x="1145769" y="13716"/>
                </a:cubicBezTo>
                <a:cubicBezTo>
                  <a:pt x="1025065" y="52002"/>
                  <a:pt x="247799" y="-16108"/>
                  <a:pt x="0" y="13716"/>
                </a:cubicBezTo>
                <a:cubicBezTo>
                  <a:pt x="77" y="9528"/>
                  <a:pt x="-88" y="4529"/>
                  <a:pt x="0" y="0"/>
                </a:cubicBezTo>
                <a:close/>
              </a:path>
              <a:path w="3182692" h="13716" stroke="0" extrusionOk="0">
                <a:moveTo>
                  <a:pt x="0" y="0"/>
                </a:moveTo>
                <a:cubicBezTo>
                  <a:pt x="288308" y="19724"/>
                  <a:pt x="431183" y="-26509"/>
                  <a:pt x="604711" y="0"/>
                </a:cubicBezTo>
                <a:cubicBezTo>
                  <a:pt x="795174" y="4405"/>
                  <a:pt x="950067" y="22541"/>
                  <a:pt x="1145769" y="0"/>
                </a:cubicBezTo>
                <a:cubicBezTo>
                  <a:pt x="1301850" y="7702"/>
                  <a:pt x="1499974" y="-70469"/>
                  <a:pt x="1845961" y="0"/>
                </a:cubicBezTo>
                <a:cubicBezTo>
                  <a:pt x="2191264" y="15313"/>
                  <a:pt x="2307232" y="-97"/>
                  <a:pt x="2450673" y="0"/>
                </a:cubicBezTo>
                <a:cubicBezTo>
                  <a:pt x="2596405" y="-19465"/>
                  <a:pt x="3033067" y="-31048"/>
                  <a:pt x="3182692" y="0"/>
                </a:cubicBezTo>
                <a:cubicBezTo>
                  <a:pt x="3181785" y="2997"/>
                  <a:pt x="3182452" y="8915"/>
                  <a:pt x="3182692" y="13716"/>
                </a:cubicBezTo>
                <a:cubicBezTo>
                  <a:pt x="3091120" y="-27594"/>
                  <a:pt x="2811074" y="57121"/>
                  <a:pt x="2546154" y="13716"/>
                </a:cubicBezTo>
                <a:cubicBezTo>
                  <a:pt x="2285186" y="22957"/>
                  <a:pt x="2090205" y="-26893"/>
                  <a:pt x="1845961" y="13716"/>
                </a:cubicBezTo>
                <a:cubicBezTo>
                  <a:pt x="1599794" y="26921"/>
                  <a:pt x="1466284" y="32875"/>
                  <a:pt x="1304904" y="13716"/>
                </a:cubicBezTo>
                <a:cubicBezTo>
                  <a:pt x="1189365" y="39203"/>
                  <a:pt x="952251" y="18889"/>
                  <a:pt x="668365" y="13716"/>
                </a:cubicBezTo>
                <a:cubicBezTo>
                  <a:pt x="407868" y="39023"/>
                  <a:pt x="284672" y="-13977"/>
                  <a:pt x="0" y="13716"/>
                </a:cubicBezTo>
                <a:cubicBezTo>
                  <a:pt x="-131" y="10721"/>
                  <a:pt x="1210" y="5539"/>
                  <a:pt x="0" y="0"/>
                </a:cubicBezTo>
                <a:close/>
              </a:path>
              <a:path w="3182692" h="13716" fill="none" stroke="0" extrusionOk="0">
                <a:moveTo>
                  <a:pt x="0" y="0"/>
                </a:moveTo>
                <a:cubicBezTo>
                  <a:pt x="108839" y="-32375"/>
                  <a:pt x="447732" y="16552"/>
                  <a:pt x="604711" y="0"/>
                </a:cubicBezTo>
                <a:cubicBezTo>
                  <a:pt x="781899" y="-548"/>
                  <a:pt x="1052060" y="7118"/>
                  <a:pt x="1241250" y="0"/>
                </a:cubicBezTo>
                <a:cubicBezTo>
                  <a:pt x="1399482" y="14083"/>
                  <a:pt x="1706293" y="54730"/>
                  <a:pt x="1909615" y="0"/>
                </a:cubicBezTo>
                <a:cubicBezTo>
                  <a:pt x="2085313" y="-24404"/>
                  <a:pt x="2264415" y="16988"/>
                  <a:pt x="2577981" y="0"/>
                </a:cubicBezTo>
                <a:cubicBezTo>
                  <a:pt x="2926098" y="-10318"/>
                  <a:pt x="3036314" y="-14769"/>
                  <a:pt x="3182692" y="0"/>
                </a:cubicBezTo>
                <a:cubicBezTo>
                  <a:pt x="3181757" y="2919"/>
                  <a:pt x="3181706" y="10491"/>
                  <a:pt x="3182692" y="13716"/>
                </a:cubicBezTo>
                <a:cubicBezTo>
                  <a:pt x="2996012" y="-5803"/>
                  <a:pt x="2669008" y="22823"/>
                  <a:pt x="2482500" y="13716"/>
                </a:cubicBezTo>
                <a:cubicBezTo>
                  <a:pt x="2296543" y="16674"/>
                  <a:pt x="1935236" y="3366"/>
                  <a:pt x="1782308" y="13716"/>
                </a:cubicBezTo>
                <a:cubicBezTo>
                  <a:pt x="1607683" y="20918"/>
                  <a:pt x="1291498" y="-3203"/>
                  <a:pt x="1145769" y="13716"/>
                </a:cubicBezTo>
                <a:cubicBezTo>
                  <a:pt x="1015407" y="50753"/>
                  <a:pt x="262557" y="21999"/>
                  <a:pt x="0" y="13716"/>
                </a:cubicBezTo>
                <a:cubicBezTo>
                  <a:pt x="304" y="9505"/>
                  <a:pt x="1021" y="5946"/>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custGeom>
                    <a:avLst/>
                    <a:gdLst>
                      <a:gd name="connsiteX0" fmla="*/ 0 w 3182692"/>
                      <a:gd name="connsiteY0" fmla="*/ 0 h 13716"/>
                      <a:gd name="connsiteX1" fmla="*/ 604711 w 3182692"/>
                      <a:gd name="connsiteY1" fmla="*/ 0 h 13716"/>
                      <a:gd name="connsiteX2" fmla="*/ 1241250 w 3182692"/>
                      <a:gd name="connsiteY2" fmla="*/ 0 h 13716"/>
                      <a:gd name="connsiteX3" fmla="*/ 1909615 w 3182692"/>
                      <a:gd name="connsiteY3" fmla="*/ 0 h 13716"/>
                      <a:gd name="connsiteX4" fmla="*/ 2577981 w 3182692"/>
                      <a:gd name="connsiteY4" fmla="*/ 0 h 13716"/>
                      <a:gd name="connsiteX5" fmla="*/ 3182692 w 3182692"/>
                      <a:gd name="connsiteY5" fmla="*/ 0 h 13716"/>
                      <a:gd name="connsiteX6" fmla="*/ 3182692 w 3182692"/>
                      <a:gd name="connsiteY6" fmla="*/ 13716 h 13716"/>
                      <a:gd name="connsiteX7" fmla="*/ 2482500 w 3182692"/>
                      <a:gd name="connsiteY7" fmla="*/ 13716 h 13716"/>
                      <a:gd name="connsiteX8" fmla="*/ 1782308 w 3182692"/>
                      <a:gd name="connsiteY8" fmla="*/ 13716 h 13716"/>
                      <a:gd name="connsiteX9" fmla="*/ 1145769 w 3182692"/>
                      <a:gd name="connsiteY9" fmla="*/ 13716 h 13716"/>
                      <a:gd name="connsiteX10" fmla="*/ 0 w 3182692"/>
                      <a:gd name="connsiteY10" fmla="*/ 13716 h 13716"/>
                      <a:gd name="connsiteX11" fmla="*/ 0 w 3182692"/>
                      <a:gd name="connsiteY11"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3716"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2212" y="2989"/>
                          <a:pt x="3182051" y="10166"/>
                          <a:pt x="3182692" y="13716"/>
                        </a:cubicBezTo>
                        <a:cubicBezTo>
                          <a:pt x="2998421" y="17170"/>
                          <a:pt x="2675038" y="14442"/>
                          <a:pt x="2482500" y="13716"/>
                        </a:cubicBezTo>
                        <a:cubicBezTo>
                          <a:pt x="2289962" y="12990"/>
                          <a:pt x="1930644" y="2262"/>
                          <a:pt x="1782308" y="13716"/>
                        </a:cubicBezTo>
                        <a:cubicBezTo>
                          <a:pt x="1633972" y="25170"/>
                          <a:pt x="1287388" y="-6564"/>
                          <a:pt x="1145769" y="13716"/>
                        </a:cubicBezTo>
                        <a:cubicBezTo>
                          <a:pt x="1004150" y="33996"/>
                          <a:pt x="256377" y="-42010"/>
                          <a:pt x="0" y="13716"/>
                        </a:cubicBezTo>
                        <a:cubicBezTo>
                          <a:pt x="182" y="9317"/>
                          <a:pt x="482" y="5285"/>
                          <a:pt x="0" y="0"/>
                        </a:cubicBezTo>
                        <a:close/>
                      </a:path>
                      <a:path w="3182692" h="13716"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200" y="2764"/>
                          <a:pt x="3182390" y="8747"/>
                          <a:pt x="3182692" y="13716"/>
                        </a:cubicBezTo>
                        <a:cubicBezTo>
                          <a:pt x="3039109" y="-17273"/>
                          <a:pt x="2823860" y="9276"/>
                          <a:pt x="2546154" y="13716"/>
                        </a:cubicBezTo>
                        <a:cubicBezTo>
                          <a:pt x="2268448" y="18156"/>
                          <a:pt x="2098674" y="719"/>
                          <a:pt x="1845961" y="13716"/>
                        </a:cubicBezTo>
                        <a:cubicBezTo>
                          <a:pt x="1593248" y="26713"/>
                          <a:pt x="1456743" y="22988"/>
                          <a:pt x="1304904" y="13716"/>
                        </a:cubicBezTo>
                        <a:cubicBezTo>
                          <a:pt x="1153065" y="4444"/>
                          <a:pt x="947204" y="6554"/>
                          <a:pt x="668365" y="13716"/>
                        </a:cubicBezTo>
                        <a:cubicBezTo>
                          <a:pt x="389526" y="20878"/>
                          <a:pt x="288244" y="-9200"/>
                          <a:pt x="0" y="13716"/>
                        </a:cubicBezTo>
                        <a:cubicBezTo>
                          <a:pt x="614" y="9981"/>
                          <a:pt x="600" y="540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509665D-AA16-4DCB-7C69-BACEA83C1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065498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3" name="Rectangle 3175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746" name="Picture 2">
            <a:extLst>
              <a:ext uri="{FF2B5EF4-FFF2-40B4-BE49-F238E27FC236}">
                <a16:creationId xmlns:a16="http://schemas.microsoft.com/office/drawing/2014/main" id="{B162CC8B-F6CF-6730-B226-6F2D81C34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715" y="641773"/>
            <a:ext cx="3873650" cy="3778624"/>
          </a:xfrm>
          <a:prstGeom prst="rect">
            <a:avLst/>
          </a:prstGeom>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D2B0E345-F567-02A6-4095-2BE09395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604" y="641773"/>
            <a:ext cx="3873650" cy="3829871"/>
          </a:xfrm>
          <a:prstGeom prst="rect">
            <a:avLst/>
          </a:prstGeom>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264A2BE-39F9-963D-61CB-FA46570D3D19}"/>
              </a:ext>
            </a:extLst>
          </p:cNvPr>
          <p:cNvSpPr txBox="1">
            <a:spLocks/>
          </p:cNvSpPr>
          <p:nvPr/>
        </p:nvSpPr>
        <p:spPr>
          <a:xfrm>
            <a:off x="490311" y="18009"/>
            <a:ext cx="7886700" cy="70699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buClrTx/>
              <a:buFontTx/>
            </a:pPr>
            <a:r>
              <a:rPr lang="en-US" sz="2400" dirty="0"/>
              <a:t>Initial data analysis – PCA and t-SNE</a:t>
            </a:r>
          </a:p>
        </p:txBody>
      </p:sp>
      <p:pic>
        <p:nvPicPr>
          <p:cNvPr id="3" name="Picture 4">
            <a:extLst>
              <a:ext uri="{FF2B5EF4-FFF2-40B4-BE49-F238E27FC236}">
                <a16:creationId xmlns:a16="http://schemas.microsoft.com/office/drawing/2014/main" id="{729FA02C-D230-905A-B299-D7A56FC1C5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5" t="3" r="2858" b="-7"/>
          <a:stretch/>
        </p:blipFill>
        <p:spPr bwMode="auto">
          <a:xfrm>
            <a:off x="5003180" y="725007"/>
            <a:ext cx="3594633" cy="3620596"/>
          </a:xfrm>
          <a:custGeom>
            <a:avLst/>
            <a:gdLst/>
            <a:ahLst/>
            <a:cxnLst/>
            <a:rect l="l" t="t" r="r" b="b"/>
            <a:pathLst>
              <a:path w="3524888" h="3647338">
                <a:moveTo>
                  <a:pt x="887181"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3C0104-7425-4612-C27A-2FF0C4EEBBDE}"/>
              </a:ext>
            </a:extLst>
          </p:cNvPr>
          <p:cNvSpPr txBox="1"/>
          <p:nvPr/>
        </p:nvSpPr>
        <p:spPr>
          <a:xfrm>
            <a:off x="747704" y="4501727"/>
            <a:ext cx="3873650" cy="276999"/>
          </a:xfrm>
          <a:prstGeom prst="rect">
            <a:avLst/>
          </a:prstGeom>
          <a:noFill/>
        </p:spPr>
        <p:txBody>
          <a:bodyPr wrap="square" rtlCol="0">
            <a:spAutoFit/>
          </a:bodyPr>
          <a:lstStyle/>
          <a:p>
            <a:r>
              <a:rPr lang="en-US" sz="1200" dirty="0"/>
              <a:t>PCA plot of all Enformer-generated epigenetic tracks</a:t>
            </a:r>
          </a:p>
        </p:txBody>
      </p:sp>
      <p:sp>
        <p:nvSpPr>
          <p:cNvPr id="8" name="TextBox 7">
            <a:extLst>
              <a:ext uri="{FF2B5EF4-FFF2-40B4-BE49-F238E27FC236}">
                <a16:creationId xmlns:a16="http://schemas.microsoft.com/office/drawing/2014/main" id="{36721138-DBA5-91C4-A205-2C8961AE5C32}"/>
              </a:ext>
            </a:extLst>
          </p:cNvPr>
          <p:cNvSpPr txBox="1"/>
          <p:nvPr/>
        </p:nvSpPr>
        <p:spPr>
          <a:xfrm>
            <a:off x="732267" y="4500026"/>
            <a:ext cx="3999098" cy="276999"/>
          </a:xfrm>
          <a:prstGeom prst="rect">
            <a:avLst/>
          </a:prstGeom>
          <a:noFill/>
        </p:spPr>
        <p:txBody>
          <a:bodyPr wrap="square" rtlCol="0">
            <a:spAutoFit/>
          </a:bodyPr>
          <a:lstStyle/>
          <a:p>
            <a:r>
              <a:rPr lang="en-US" sz="1200" dirty="0"/>
              <a:t>PCA plot of all blood and lung cell type epigenetic tracks</a:t>
            </a:r>
          </a:p>
        </p:txBody>
      </p:sp>
      <p:sp>
        <p:nvSpPr>
          <p:cNvPr id="9" name="TextBox 8">
            <a:extLst>
              <a:ext uri="{FF2B5EF4-FFF2-40B4-BE49-F238E27FC236}">
                <a16:creationId xmlns:a16="http://schemas.microsoft.com/office/drawing/2014/main" id="{35DBD870-4568-7DB7-51C3-771AB19B856B}"/>
              </a:ext>
            </a:extLst>
          </p:cNvPr>
          <p:cNvSpPr txBox="1"/>
          <p:nvPr/>
        </p:nvSpPr>
        <p:spPr>
          <a:xfrm>
            <a:off x="4747324" y="4510555"/>
            <a:ext cx="4032959" cy="276999"/>
          </a:xfrm>
          <a:prstGeom prst="rect">
            <a:avLst/>
          </a:prstGeom>
          <a:noFill/>
        </p:spPr>
        <p:txBody>
          <a:bodyPr wrap="square" rtlCol="0">
            <a:spAutoFit/>
          </a:bodyPr>
          <a:lstStyle/>
          <a:p>
            <a:r>
              <a:rPr lang="en-US" sz="1200" dirty="0"/>
              <a:t>T-SNE plot of all Enformer-generated epigenetic tracks</a:t>
            </a:r>
          </a:p>
        </p:txBody>
      </p:sp>
      <p:sp>
        <p:nvSpPr>
          <p:cNvPr id="10" name="Slide Number Placeholder 9">
            <a:extLst>
              <a:ext uri="{FF2B5EF4-FFF2-40B4-BE49-F238E27FC236}">
                <a16:creationId xmlns:a16="http://schemas.microsoft.com/office/drawing/2014/main" id="{EE2B10AF-0A0A-EE6F-0344-E789312BC6B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429433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174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17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9" grpId="0"/>
      <p:bldP spid="9" grpId="1"/>
      <p:bldP spid="9" grpId="2"/>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6" name="Rectangle 1332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269DC-BCF8-75EB-DB32-C889E942F664}"/>
              </a:ext>
            </a:extLst>
          </p:cNvPr>
          <p:cNvSpPr>
            <a:spLocks noGrp="1"/>
          </p:cNvSpPr>
          <p:nvPr>
            <p:ph type="title"/>
          </p:nvPr>
        </p:nvSpPr>
        <p:spPr>
          <a:xfrm>
            <a:off x="630936" y="250983"/>
            <a:ext cx="7882128" cy="807685"/>
          </a:xfrm>
        </p:spPr>
        <p:txBody>
          <a:bodyPr anchor="ctr">
            <a:normAutofit/>
          </a:bodyPr>
          <a:lstStyle/>
          <a:p>
            <a:r>
              <a:rPr lang="en-US" sz="2600" dirty="0"/>
              <a:t> Feed forward neural network (Enformer epigenetic tracks) results</a:t>
            </a:r>
          </a:p>
        </p:txBody>
      </p:sp>
      <p:sp>
        <p:nvSpPr>
          <p:cNvPr id="13327" name="Rectangle 1332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43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325" name="Rectangle 1332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13474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316" name="Picture 4" descr="A graph with a line&#10;&#10;Description automatically generated">
            <a:extLst>
              <a:ext uri="{FF2B5EF4-FFF2-40B4-BE49-F238E27FC236}">
                <a16:creationId xmlns:a16="http://schemas.microsoft.com/office/drawing/2014/main" id="{8B1C7944-80A8-5D0C-5939-BE6D503F2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673" y="1303020"/>
            <a:ext cx="3843861" cy="28707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6AC4092-BC69-9DC5-2C5B-64222D632B08}"/>
              </a:ext>
            </a:extLst>
          </p:cNvPr>
          <p:cNvSpPr txBox="1"/>
          <p:nvPr/>
        </p:nvSpPr>
        <p:spPr>
          <a:xfrm>
            <a:off x="1445562" y="4458886"/>
            <a:ext cx="3347338" cy="254813"/>
          </a:xfrm>
          <a:prstGeom prst="rect">
            <a:avLst/>
          </a:prstGeom>
          <a:noFill/>
        </p:spPr>
        <p:txBody>
          <a:bodyPr wrap="square" rtlCol="0">
            <a:spAutoFit/>
          </a:bodyPr>
          <a:lstStyle/>
          <a:p>
            <a:pPr>
              <a:spcAft>
                <a:spcPts val="600"/>
              </a:spcAft>
            </a:pPr>
            <a:r>
              <a:rPr lang="en-US" sz="1056" b="0" i="0" u="none" strike="noStrike" cap="none">
                <a:solidFill>
                  <a:srgbClr val="000000"/>
                </a:solidFill>
                <a:latin typeface="Arial"/>
                <a:ea typeface="Arial"/>
                <a:cs typeface="Arial"/>
                <a:sym typeface="Arial"/>
              </a:rPr>
              <a:t>AUC Training: </a:t>
            </a:r>
            <a:r>
              <a:rPr lang="en-US" sz="1056" b="0" i="0" u="none" strike="noStrike" cap="none">
                <a:solidFill>
                  <a:srgbClr val="B50000"/>
                </a:solidFill>
                <a:latin typeface="Arial"/>
                <a:ea typeface="Arial"/>
                <a:cs typeface="Arial"/>
                <a:sym typeface="Arial"/>
              </a:rPr>
              <a:t>0.51</a:t>
            </a:r>
            <a:r>
              <a:rPr lang="en-US" sz="1056" b="0" i="0" u="none" strike="noStrike" cap="none">
                <a:solidFill>
                  <a:srgbClr val="000000"/>
                </a:solidFill>
                <a:latin typeface="Arial"/>
                <a:ea typeface="Arial"/>
                <a:cs typeface="Arial"/>
                <a:sym typeface="Arial"/>
              </a:rPr>
              <a:t>  Validation: </a:t>
            </a:r>
            <a:r>
              <a:rPr lang="en-US" sz="1056" b="0" i="0" u="none" strike="noStrike" cap="none">
                <a:solidFill>
                  <a:srgbClr val="B50000"/>
                </a:solidFill>
                <a:latin typeface="Arial"/>
                <a:ea typeface="Arial"/>
                <a:cs typeface="Arial"/>
                <a:sym typeface="Arial"/>
              </a:rPr>
              <a:t>0.50</a:t>
            </a:r>
            <a:endParaRPr lang="en-US" sz="1200">
              <a:solidFill>
                <a:srgbClr val="C00000"/>
              </a:solidFill>
            </a:endParaRPr>
          </a:p>
        </p:txBody>
      </p:sp>
      <p:grpSp>
        <p:nvGrpSpPr>
          <p:cNvPr id="8" name="Group 7">
            <a:extLst>
              <a:ext uri="{FF2B5EF4-FFF2-40B4-BE49-F238E27FC236}">
                <a16:creationId xmlns:a16="http://schemas.microsoft.com/office/drawing/2014/main" id="{EA538397-0410-92B0-BE07-90C3802BD2E2}"/>
              </a:ext>
            </a:extLst>
          </p:cNvPr>
          <p:cNvGrpSpPr/>
          <p:nvPr/>
        </p:nvGrpSpPr>
        <p:grpSpPr>
          <a:xfrm>
            <a:off x="5368230" y="1309651"/>
            <a:ext cx="2515700" cy="3412759"/>
            <a:chOff x="5368230" y="1309651"/>
            <a:chExt cx="2515700" cy="3412759"/>
          </a:xfrm>
        </p:grpSpPr>
        <p:pic>
          <p:nvPicPr>
            <p:cNvPr id="6" name="Picture 5" descr="A graph of training results&#10;&#10;Description automatically generated with medium confidence">
              <a:extLst>
                <a:ext uri="{FF2B5EF4-FFF2-40B4-BE49-F238E27FC236}">
                  <a16:creationId xmlns:a16="http://schemas.microsoft.com/office/drawing/2014/main" id="{209EC924-F757-938F-F2E3-BAB2DA129330}"/>
                </a:ext>
              </a:extLst>
            </p:cNvPr>
            <p:cNvPicPr>
              <a:picLocks noChangeAspect="1"/>
            </p:cNvPicPr>
            <p:nvPr/>
          </p:nvPicPr>
          <p:blipFill rotWithShape="1">
            <a:blip r:embed="rId3"/>
            <a:srcRect l="63178" t="3817" r="1313" b="20909"/>
            <a:stretch/>
          </p:blipFill>
          <p:spPr>
            <a:xfrm>
              <a:off x="5713274" y="1309651"/>
              <a:ext cx="2170656" cy="3178779"/>
            </a:xfrm>
            <a:prstGeom prst="rect">
              <a:avLst/>
            </a:prstGeom>
          </p:spPr>
        </p:pic>
        <p:sp>
          <p:nvSpPr>
            <p:cNvPr id="3" name="TextBox 2">
              <a:extLst>
                <a:ext uri="{FF2B5EF4-FFF2-40B4-BE49-F238E27FC236}">
                  <a16:creationId xmlns:a16="http://schemas.microsoft.com/office/drawing/2014/main" id="{A90FE473-640B-23C8-C1B9-8F3497C1968F}"/>
                </a:ext>
              </a:extLst>
            </p:cNvPr>
            <p:cNvSpPr txBox="1"/>
            <p:nvPr/>
          </p:nvSpPr>
          <p:spPr>
            <a:xfrm>
              <a:off x="5820640" y="4460800"/>
              <a:ext cx="545342" cy="261610"/>
            </a:xfrm>
            <a:prstGeom prst="rect">
              <a:avLst/>
            </a:prstGeom>
            <a:noFill/>
          </p:spPr>
          <p:txBody>
            <a:bodyPr wrap="none" rtlCol="0">
              <a:spAutoFit/>
            </a:bodyPr>
            <a:lstStyle/>
            <a:p>
              <a:r>
                <a:rPr lang="en-US" sz="1100" dirty="0"/>
                <a:t>donor</a:t>
              </a:r>
            </a:p>
          </p:txBody>
        </p:sp>
        <p:sp>
          <p:nvSpPr>
            <p:cNvPr id="4" name="TextBox 3">
              <a:extLst>
                <a:ext uri="{FF2B5EF4-FFF2-40B4-BE49-F238E27FC236}">
                  <a16:creationId xmlns:a16="http://schemas.microsoft.com/office/drawing/2014/main" id="{F928311D-3307-8929-1049-208345B15A9A}"/>
                </a:ext>
              </a:extLst>
            </p:cNvPr>
            <p:cNvSpPr txBox="1"/>
            <p:nvPr/>
          </p:nvSpPr>
          <p:spPr>
            <a:xfrm>
              <a:off x="6558648" y="4455487"/>
              <a:ext cx="718466" cy="261610"/>
            </a:xfrm>
            <a:prstGeom prst="rect">
              <a:avLst/>
            </a:prstGeom>
            <a:noFill/>
          </p:spPr>
          <p:txBody>
            <a:bodyPr wrap="none" rtlCol="0">
              <a:spAutoFit/>
            </a:bodyPr>
            <a:lstStyle/>
            <a:p>
              <a:r>
                <a:rPr lang="en-US" sz="1100" dirty="0"/>
                <a:t>recipient</a:t>
              </a:r>
            </a:p>
          </p:txBody>
        </p:sp>
        <p:sp>
          <p:nvSpPr>
            <p:cNvPr id="5" name="TextBox 4">
              <a:extLst>
                <a:ext uri="{FF2B5EF4-FFF2-40B4-BE49-F238E27FC236}">
                  <a16:creationId xmlns:a16="http://schemas.microsoft.com/office/drawing/2014/main" id="{A8B71F12-D8EF-8A5B-CCAF-BF15EDFEEAAF}"/>
                </a:ext>
              </a:extLst>
            </p:cNvPr>
            <p:cNvSpPr txBox="1"/>
            <p:nvPr/>
          </p:nvSpPr>
          <p:spPr>
            <a:xfrm rot="16200000">
              <a:off x="5226364" y="2176706"/>
              <a:ext cx="545342" cy="261610"/>
            </a:xfrm>
            <a:prstGeom prst="rect">
              <a:avLst/>
            </a:prstGeom>
            <a:noFill/>
          </p:spPr>
          <p:txBody>
            <a:bodyPr wrap="none" rtlCol="0">
              <a:spAutoFit/>
            </a:bodyPr>
            <a:lstStyle/>
            <a:p>
              <a:r>
                <a:rPr lang="en-US" sz="1100" dirty="0"/>
                <a:t>donor</a:t>
              </a:r>
            </a:p>
          </p:txBody>
        </p:sp>
        <p:sp>
          <p:nvSpPr>
            <p:cNvPr id="7" name="TextBox 6">
              <a:extLst>
                <a:ext uri="{FF2B5EF4-FFF2-40B4-BE49-F238E27FC236}">
                  <a16:creationId xmlns:a16="http://schemas.microsoft.com/office/drawing/2014/main" id="{0F62E659-4B6A-B09E-70FD-9FC623BCC547}"/>
                </a:ext>
              </a:extLst>
            </p:cNvPr>
            <p:cNvSpPr txBox="1"/>
            <p:nvPr/>
          </p:nvSpPr>
          <p:spPr>
            <a:xfrm rot="16200000">
              <a:off x="5139802" y="3769645"/>
              <a:ext cx="718466" cy="261610"/>
            </a:xfrm>
            <a:prstGeom prst="rect">
              <a:avLst/>
            </a:prstGeom>
            <a:noFill/>
          </p:spPr>
          <p:txBody>
            <a:bodyPr wrap="none" rtlCol="0">
              <a:spAutoFit/>
            </a:bodyPr>
            <a:lstStyle/>
            <a:p>
              <a:r>
                <a:rPr lang="en-US" sz="1100" dirty="0"/>
                <a:t>recipient</a:t>
              </a:r>
            </a:p>
          </p:txBody>
        </p:sp>
      </p:grpSp>
      <p:sp>
        <p:nvSpPr>
          <p:cNvPr id="10" name="Rectangle 9">
            <a:extLst>
              <a:ext uri="{FF2B5EF4-FFF2-40B4-BE49-F238E27FC236}">
                <a16:creationId xmlns:a16="http://schemas.microsoft.com/office/drawing/2014/main" id="{F32D8422-0CC0-6770-D292-A2683C9BA324}"/>
              </a:ext>
            </a:extLst>
          </p:cNvPr>
          <p:cNvSpPr/>
          <p:nvPr/>
        </p:nvSpPr>
        <p:spPr>
          <a:xfrm rot="20507593">
            <a:off x="766081" y="2483799"/>
            <a:ext cx="7131463" cy="5091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B96976D-EC89-C64E-14E4-D381D626FC6C}"/>
              </a:ext>
            </a:extLst>
          </p:cNvPr>
          <p:cNvSpPr txBox="1"/>
          <p:nvPr/>
        </p:nvSpPr>
        <p:spPr>
          <a:xfrm rot="20485336">
            <a:off x="1708153" y="2612027"/>
            <a:ext cx="5021006" cy="336118"/>
          </a:xfrm>
          <a:prstGeom prst="rect">
            <a:avLst/>
          </a:prstGeom>
          <a:noFill/>
        </p:spPr>
        <p:txBody>
          <a:bodyPr wrap="square" rtlCol="0">
            <a:spAutoFit/>
          </a:bodyPr>
          <a:lstStyle/>
          <a:p>
            <a:pPr>
              <a:spcAft>
                <a:spcPts val="600"/>
              </a:spcAft>
            </a:pPr>
            <a:r>
              <a:rPr lang="en-US" sz="1584" b="0" i="0" u="none" strike="noStrike" cap="none" dirty="0">
                <a:solidFill>
                  <a:srgbClr val="000000"/>
                </a:solidFill>
                <a:latin typeface="Arial"/>
                <a:ea typeface="Arial"/>
                <a:cs typeface="Arial"/>
                <a:sym typeface="Arial"/>
              </a:rPr>
              <a:t>NOT ANY BETTER THAN A RANDOM CLASSIFIER </a:t>
            </a:r>
            <a:endParaRPr lang="en-US" sz="1800" dirty="0"/>
          </a:p>
        </p:txBody>
      </p:sp>
      <p:sp>
        <p:nvSpPr>
          <p:cNvPr id="12" name="Slide Number Placeholder 11">
            <a:extLst>
              <a:ext uri="{FF2B5EF4-FFF2-40B4-BE49-F238E27FC236}">
                <a16:creationId xmlns:a16="http://schemas.microsoft.com/office/drawing/2014/main" id="{A19DAAD8-03D9-8DF6-50FB-261DE05E61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7791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9670-9B86-9D34-4959-2B9713BC247B}"/>
              </a:ext>
            </a:extLst>
          </p:cNvPr>
          <p:cNvSpPr>
            <a:spLocks noGrp="1"/>
          </p:cNvSpPr>
          <p:nvPr>
            <p:ph type="title"/>
          </p:nvPr>
        </p:nvSpPr>
        <p:spPr>
          <a:xfrm>
            <a:off x="297543" y="273844"/>
            <a:ext cx="8563427" cy="589756"/>
          </a:xfrm>
        </p:spPr>
        <p:txBody>
          <a:bodyPr>
            <a:normAutofit/>
          </a:bodyPr>
          <a:lstStyle/>
          <a:p>
            <a:r>
              <a:rPr lang="en-US" sz="2800" dirty="0"/>
              <a:t>Learning rate optimization did not improve performance</a:t>
            </a:r>
          </a:p>
        </p:txBody>
      </p:sp>
      <p:graphicFrame>
        <p:nvGraphicFramePr>
          <p:cNvPr id="4" name="Content Placeholder 3">
            <a:extLst>
              <a:ext uri="{FF2B5EF4-FFF2-40B4-BE49-F238E27FC236}">
                <a16:creationId xmlns:a16="http://schemas.microsoft.com/office/drawing/2014/main" id="{B3B7020A-E549-D242-5E7D-67B09B7F8A23}"/>
              </a:ext>
            </a:extLst>
          </p:cNvPr>
          <p:cNvGraphicFramePr>
            <a:graphicFrameLocks noGrp="1"/>
          </p:cNvGraphicFramePr>
          <p:nvPr>
            <p:ph idx="1"/>
            <p:extLst>
              <p:ext uri="{D42A27DB-BD31-4B8C-83A1-F6EECF244321}">
                <p14:modId xmlns:p14="http://schemas.microsoft.com/office/powerpoint/2010/main" val="3666779079"/>
              </p:ext>
            </p:extLst>
          </p:nvPr>
        </p:nvGraphicFramePr>
        <p:xfrm>
          <a:off x="628650" y="986971"/>
          <a:ext cx="7886700" cy="3780972"/>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F0AFB178-482B-EE94-C9CF-D8202A29CF41}"/>
              </a:ext>
            </a:extLst>
          </p:cNvPr>
          <p:cNvSpPr/>
          <p:nvPr/>
        </p:nvSpPr>
        <p:spPr>
          <a:xfrm>
            <a:off x="4318000" y="2571750"/>
            <a:ext cx="820057" cy="18478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4E65EA5-D885-B717-2E15-5B71512202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4137889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7E1D63-4B66-0C48-E226-1C9D62298516}"/>
              </a:ext>
            </a:extLst>
          </p:cNvPr>
          <p:cNvSpPr>
            <a:spLocks noGrp="1"/>
          </p:cNvSpPr>
          <p:nvPr>
            <p:ph type="title"/>
          </p:nvPr>
        </p:nvSpPr>
        <p:spPr>
          <a:xfrm>
            <a:off x="290286" y="148580"/>
            <a:ext cx="8563427" cy="589756"/>
          </a:xfrm>
        </p:spPr>
        <p:txBody>
          <a:bodyPr>
            <a:normAutofit/>
          </a:bodyPr>
          <a:lstStyle/>
          <a:p>
            <a:r>
              <a:rPr lang="en-US" sz="2800" dirty="0"/>
              <a:t>Other hyperparameter optimization attempts</a:t>
            </a:r>
          </a:p>
        </p:txBody>
      </p:sp>
      <p:sp>
        <p:nvSpPr>
          <p:cNvPr id="15" name="Rounded Rectangle 14">
            <a:extLst>
              <a:ext uri="{FF2B5EF4-FFF2-40B4-BE49-F238E27FC236}">
                <a16:creationId xmlns:a16="http://schemas.microsoft.com/office/drawing/2014/main" id="{57220E50-66ED-B724-1820-F2A34B1E0B4F}"/>
              </a:ext>
            </a:extLst>
          </p:cNvPr>
          <p:cNvSpPr/>
          <p:nvPr/>
        </p:nvSpPr>
        <p:spPr>
          <a:xfrm>
            <a:off x="831955" y="849299"/>
            <a:ext cx="1911246" cy="58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Cosine annealing </a:t>
            </a:r>
          </a:p>
        </p:txBody>
      </p:sp>
      <p:sp>
        <p:nvSpPr>
          <p:cNvPr id="16" name="Rounded Rectangle 15">
            <a:extLst>
              <a:ext uri="{FF2B5EF4-FFF2-40B4-BE49-F238E27FC236}">
                <a16:creationId xmlns:a16="http://schemas.microsoft.com/office/drawing/2014/main" id="{04318D49-0C71-B0F3-CC3D-DCC7985E3382}"/>
              </a:ext>
            </a:extLst>
          </p:cNvPr>
          <p:cNvSpPr/>
          <p:nvPr/>
        </p:nvSpPr>
        <p:spPr>
          <a:xfrm>
            <a:off x="831955" y="1651829"/>
            <a:ext cx="1911246" cy="58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of hidden layers </a:t>
            </a:r>
          </a:p>
        </p:txBody>
      </p:sp>
      <p:sp>
        <p:nvSpPr>
          <p:cNvPr id="17" name="Rounded Rectangle 16">
            <a:extLst>
              <a:ext uri="{FF2B5EF4-FFF2-40B4-BE49-F238E27FC236}">
                <a16:creationId xmlns:a16="http://schemas.microsoft.com/office/drawing/2014/main" id="{27E344BA-6A32-1D24-DE05-07FF87196E80}"/>
              </a:ext>
            </a:extLst>
          </p:cNvPr>
          <p:cNvSpPr/>
          <p:nvPr/>
        </p:nvSpPr>
        <p:spPr>
          <a:xfrm>
            <a:off x="831955" y="2454359"/>
            <a:ext cx="1911246" cy="58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Loss function</a:t>
            </a:r>
          </a:p>
        </p:txBody>
      </p:sp>
      <p:sp>
        <p:nvSpPr>
          <p:cNvPr id="18" name="Rounded Rectangle 17">
            <a:extLst>
              <a:ext uri="{FF2B5EF4-FFF2-40B4-BE49-F238E27FC236}">
                <a16:creationId xmlns:a16="http://schemas.microsoft.com/office/drawing/2014/main" id="{F9235D8E-16B5-B1EE-F9EC-430D27965B0C}"/>
              </a:ext>
            </a:extLst>
          </p:cNvPr>
          <p:cNvSpPr/>
          <p:nvPr/>
        </p:nvSpPr>
        <p:spPr>
          <a:xfrm>
            <a:off x="831955" y="3252730"/>
            <a:ext cx="1911246" cy="58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Optimizer</a:t>
            </a:r>
          </a:p>
        </p:txBody>
      </p:sp>
      <p:sp>
        <p:nvSpPr>
          <p:cNvPr id="19" name="Rounded Rectangle 18">
            <a:extLst>
              <a:ext uri="{FF2B5EF4-FFF2-40B4-BE49-F238E27FC236}">
                <a16:creationId xmlns:a16="http://schemas.microsoft.com/office/drawing/2014/main" id="{B13E8846-0D85-6C4E-4EF0-DCD1E9BB8B28}"/>
              </a:ext>
            </a:extLst>
          </p:cNvPr>
          <p:cNvSpPr/>
          <p:nvPr/>
        </p:nvSpPr>
        <p:spPr>
          <a:xfrm>
            <a:off x="831955" y="4051101"/>
            <a:ext cx="1911246" cy="58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selection</a:t>
            </a:r>
          </a:p>
        </p:txBody>
      </p:sp>
      <p:pic>
        <p:nvPicPr>
          <p:cNvPr id="20" name="Picture 2">
            <a:extLst>
              <a:ext uri="{FF2B5EF4-FFF2-40B4-BE49-F238E27FC236}">
                <a16:creationId xmlns:a16="http://schemas.microsoft.com/office/drawing/2014/main" id="{E919E76E-296B-E324-5AE0-B05FD67CC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034" y="883628"/>
            <a:ext cx="552138" cy="5210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8ABDC659-2395-80A3-6924-F09C9C1AC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652" y="4034915"/>
            <a:ext cx="552138" cy="5210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CE890B4-DB0E-B482-6A99-93D2E9069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652" y="3287059"/>
            <a:ext cx="552138" cy="5210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062F9197-D14D-2977-8AF6-F262570D6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034" y="1696501"/>
            <a:ext cx="552138" cy="5210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74CF3AB1-099A-12DD-EE2A-C8E57EA94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034" y="2488688"/>
            <a:ext cx="552138" cy="52109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9B4B03C-B000-05B4-FEAE-33C6755FC191}"/>
              </a:ext>
            </a:extLst>
          </p:cNvPr>
          <p:cNvPicPr>
            <a:picLocks noChangeAspect="1"/>
          </p:cNvPicPr>
          <p:nvPr/>
        </p:nvPicPr>
        <p:blipFill>
          <a:blip r:embed="rId3"/>
          <a:stretch>
            <a:fillRect/>
          </a:stretch>
        </p:blipFill>
        <p:spPr>
          <a:xfrm>
            <a:off x="4487531" y="1618172"/>
            <a:ext cx="3607158" cy="2721079"/>
          </a:xfrm>
          <a:prstGeom prst="rect">
            <a:avLst/>
          </a:prstGeom>
        </p:spPr>
      </p:pic>
      <p:sp>
        <p:nvSpPr>
          <p:cNvPr id="29" name="Slide Number Placeholder 28">
            <a:extLst>
              <a:ext uri="{FF2B5EF4-FFF2-40B4-BE49-F238E27FC236}">
                <a16:creationId xmlns:a16="http://schemas.microsoft.com/office/drawing/2014/main" id="{B84C7067-051C-47DD-6735-11278B60FE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95048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1B73-55AF-05BD-956A-D8618D8C6038}"/>
              </a:ext>
            </a:extLst>
          </p:cNvPr>
          <p:cNvSpPr>
            <a:spLocks noGrp="1"/>
          </p:cNvSpPr>
          <p:nvPr>
            <p:ph type="title"/>
          </p:nvPr>
        </p:nvSpPr>
        <p:spPr>
          <a:xfrm>
            <a:off x="628650" y="-32837"/>
            <a:ext cx="7886700" cy="756670"/>
          </a:xfrm>
        </p:spPr>
        <p:txBody>
          <a:bodyPr>
            <a:normAutofit/>
          </a:bodyPr>
          <a:lstStyle/>
          <a:p>
            <a:r>
              <a:rPr lang="en-US" dirty="0"/>
              <a:t>Back to the drawing board - Simulations</a:t>
            </a:r>
          </a:p>
        </p:txBody>
      </p:sp>
      <p:pic>
        <p:nvPicPr>
          <p:cNvPr id="19458" name="Picture 2">
            <a:extLst>
              <a:ext uri="{FF2B5EF4-FFF2-40B4-BE49-F238E27FC236}">
                <a16:creationId xmlns:a16="http://schemas.microsoft.com/office/drawing/2014/main" id="{1F31F260-7D26-BF7A-D80A-CFD6CAC16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207827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95D02B8-E049-79BA-B520-72DF793F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207827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168A41C-1972-DCD9-1C78-2311EBFBD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207827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E490C367-C842-1FDC-9A6E-4764E2DBF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07827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1A75ADD6-297C-C043-8970-D35FC80E4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207464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50ED4EFA-0ACE-CC26-2C7D-3EDF66B85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07464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04E5AFA-D668-86B3-88B6-ED371A269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2074649"/>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739C9B93-76DB-BD44-6039-85C5389B1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07464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130877C9-0A42-4869-A9A6-135CDB21B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207464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2E4CA86-4240-2437-98B8-7C719077C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73FDAEE-3C63-7FC4-DB3E-34B52CE72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3748C412-BD3B-931A-E9AE-CD1D0E27E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77F0709A-BA1A-7B04-C65E-0823F2DF4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3903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450D5BD9-1695-AED8-F917-25E00284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238670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291D6F95-F211-B85F-5837-20FE24C61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3867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F05CCF69-EBB8-98AE-1B02-0724B8FAC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238670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EEE6947C-09A6-24DB-D5F1-5786FEFE4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3867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F594E57B-9D51-9855-6832-1A71E7CEB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23867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11441C3A-CD2C-576C-0AA3-51261EE58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272416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80926548-0231-68F4-FB89-35C9A3A86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272416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CD09CDF-6891-D138-9315-BF96A37DC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272416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FF5830DB-2F30-4D61-F6FA-789770E9F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724159"/>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1B54F5BD-E66C-D513-52BA-3D4A15516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272052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91A00C14-950F-78B1-782A-DEE15248C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72053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645A5A35-FCEF-4E24-7403-B48357936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272053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0038A717-7D58-F4CA-0D9E-B7C50CBAF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72053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CAF8532D-B9F0-0426-348B-47A31309C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2720529"/>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6C14A44E-9BD6-DEF3-E6B1-9EF23429E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305798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4064FED3-934C-16FA-B0A1-D394DAD7A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305798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160A2BE4-A4EC-F833-C955-7D0994D14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305798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A50BC894-B606-1BAF-5683-AB6A29E6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305798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CD24225E-460E-31BB-AD9A-FD2BC7126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305435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3CE60D34-68BB-95A0-7C06-FC06EF46E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305435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ED309AAE-162E-9CB0-0852-777D9FD14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3054353"/>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BACD0B4A-19E6-F6F7-EBF7-0269138D4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305435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895184F0-62D1-1F87-0CBB-0801EF6F0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305435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8B249EC1-18A9-8973-1CAD-499368DFF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339180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CE0B4281-6BD2-9A56-A6D9-E76C498CC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339180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384365C6-2D89-3482-4A30-F25C0F439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339180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CDBAA347-CD95-9971-3BD7-6A62D8B1B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339180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5F65D797-D37D-5AF9-B9FB-3D5A5DEB3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338817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8F3FF352-18D0-5123-5212-86D9C1761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338817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D04E6066-6422-10B7-26A0-67CFA2A49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3388173"/>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064E70F8-526E-74A9-1D56-B2516683D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338817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8BCA111A-DA0E-0DDE-8553-D041F0C00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338817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29468677-A628-BE90-90CC-78261363D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80138"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ADBEAD7F-47CF-463A-50C6-DA7750064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52798"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0B9512C9-32FF-20E0-2879-7ECB29555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5235"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E2209EDD-00CE-5BE6-961F-B71995CD2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30494" y="377623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F6F0A3DC-FF29-12CD-84D1-E071832ED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5713" y="3772603"/>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6" name="Picture 2">
            <a:extLst>
              <a:ext uri="{FF2B5EF4-FFF2-40B4-BE49-F238E27FC236}">
                <a16:creationId xmlns:a16="http://schemas.microsoft.com/office/drawing/2014/main" id="{71D9A33D-9CA4-6FC7-9596-FDE73517D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003747" y="37726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2">
            <a:extLst>
              <a:ext uri="{FF2B5EF4-FFF2-40B4-BE49-F238E27FC236}">
                <a16:creationId xmlns:a16="http://schemas.microsoft.com/office/drawing/2014/main" id="{8F6D76AD-39CD-32F2-FD2D-ED5FFF82B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24217" y="37726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2">
            <a:extLst>
              <a:ext uri="{FF2B5EF4-FFF2-40B4-BE49-F238E27FC236}">
                <a16:creationId xmlns:a16="http://schemas.microsoft.com/office/drawing/2014/main" id="{A750CA98-3818-0EA5-D848-36502966F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9476" y="37726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2">
            <a:extLst>
              <a:ext uri="{FF2B5EF4-FFF2-40B4-BE49-F238E27FC236}">
                <a16:creationId xmlns:a16="http://schemas.microsoft.com/office/drawing/2014/main" id="{42434F70-BE2F-6114-AC2C-9CE9224F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62248" y="377260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2">
            <a:extLst>
              <a:ext uri="{FF2B5EF4-FFF2-40B4-BE49-F238E27FC236}">
                <a16:creationId xmlns:a16="http://schemas.microsoft.com/office/drawing/2014/main" id="{2E7D01A3-A325-8BFC-492C-8380EAD92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416629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2">
            <a:extLst>
              <a:ext uri="{FF2B5EF4-FFF2-40B4-BE49-F238E27FC236}">
                <a16:creationId xmlns:a16="http://schemas.microsoft.com/office/drawing/2014/main" id="{2C305C96-21DD-1D7D-BC4F-27A266925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416629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2">
            <a:extLst>
              <a:ext uri="{FF2B5EF4-FFF2-40B4-BE49-F238E27FC236}">
                <a16:creationId xmlns:a16="http://schemas.microsoft.com/office/drawing/2014/main" id="{CD0D90A6-3FA9-54E5-1E20-0ACA50FCB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416629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2">
            <a:extLst>
              <a:ext uri="{FF2B5EF4-FFF2-40B4-BE49-F238E27FC236}">
                <a16:creationId xmlns:a16="http://schemas.microsoft.com/office/drawing/2014/main" id="{E3D81DE6-C255-25DE-85AA-A8795132B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416629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2">
            <a:extLst>
              <a:ext uri="{FF2B5EF4-FFF2-40B4-BE49-F238E27FC236}">
                <a16:creationId xmlns:a16="http://schemas.microsoft.com/office/drawing/2014/main" id="{15B92CB3-1DB9-20D1-6341-9144F4FE6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416266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7" name="Picture 2">
            <a:extLst>
              <a:ext uri="{FF2B5EF4-FFF2-40B4-BE49-F238E27FC236}">
                <a16:creationId xmlns:a16="http://schemas.microsoft.com/office/drawing/2014/main" id="{1B1B25D8-D798-6693-8B03-1ED00AE4B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416266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2">
            <a:extLst>
              <a:ext uri="{FF2B5EF4-FFF2-40B4-BE49-F238E27FC236}">
                <a16:creationId xmlns:a16="http://schemas.microsoft.com/office/drawing/2014/main" id="{9478AD02-1F0A-72A3-CE3F-63991EB2B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4162669"/>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9" name="Picture 2">
            <a:extLst>
              <a:ext uri="{FF2B5EF4-FFF2-40B4-BE49-F238E27FC236}">
                <a16:creationId xmlns:a16="http://schemas.microsoft.com/office/drawing/2014/main" id="{4BB83B89-BA73-E80C-BEB9-70B4B0207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416266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2">
            <a:extLst>
              <a:ext uri="{FF2B5EF4-FFF2-40B4-BE49-F238E27FC236}">
                <a16:creationId xmlns:a16="http://schemas.microsoft.com/office/drawing/2014/main" id="{09B381D5-4864-0D6A-4154-7D1BA97E3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4162667"/>
            <a:ext cx="128182" cy="113908"/>
          </a:xfrm>
          <a:prstGeom prst="rect">
            <a:avLst/>
          </a:prstGeom>
          <a:noFill/>
          <a:extLst>
            <a:ext uri="{909E8E84-426E-40DD-AFC4-6F175D3DCCD1}">
              <a14:hiddenFill xmlns:a14="http://schemas.microsoft.com/office/drawing/2010/main">
                <a:solidFill>
                  <a:srgbClr val="FFFFFF"/>
                </a:solidFill>
              </a14:hiddenFill>
            </a:ext>
          </a:extLst>
        </p:spPr>
      </p:pic>
      <p:sp>
        <p:nvSpPr>
          <p:cNvPr id="19483" name="TextBox 19482">
            <a:extLst>
              <a:ext uri="{FF2B5EF4-FFF2-40B4-BE49-F238E27FC236}">
                <a16:creationId xmlns:a16="http://schemas.microsoft.com/office/drawing/2014/main" id="{2426DE19-DE1B-800E-C0C3-0FC10D2C8ADB}"/>
              </a:ext>
            </a:extLst>
          </p:cNvPr>
          <p:cNvSpPr txBox="1"/>
          <p:nvPr/>
        </p:nvSpPr>
        <p:spPr>
          <a:xfrm>
            <a:off x="2201012" y="1480503"/>
            <a:ext cx="2050923" cy="276999"/>
          </a:xfrm>
          <a:prstGeom prst="rect">
            <a:avLst/>
          </a:prstGeom>
          <a:noFill/>
        </p:spPr>
        <p:txBody>
          <a:bodyPr wrap="square" rtlCol="0">
            <a:spAutoFit/>
          </a:bodyPr>
          <a:lstStyle/>
          <a:p>
            <a:r>
              <a:rPr lang="en-US" sz="1200" dirty="0">
                <a:solidFill>
                  <a:schemeClr val="accent1">
                    <a:lumMod val="50000"/>
                  </a:schemeClr>
                </a:solidFill>
              </a:rPr>
              <a:t>Enformer features</a:t>
            </a:r>
          </a:p>
        </p:txBody>
      </p:sp>
      <p:pic>
        <p:nvPicPr>
          <p:cNvPr id="19498" name="Picture 4">
            <a:extLst>
              <a:ext uri="{FF2B5EF4-FFF2-40B4-BE49-F238E27FC236}">
                <a16:creationId xmlns:a16="http://schemas.microsoft.com/office/drawing/2014/main" id="{82A6AE4A-C69F-7CBF-C8F0-E0A8BD6AE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588" y="212896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0" name="Picture 4">
            <a:extLst>
              <a:ext uri="{FF2B5EF4-FFF2-40B4-BE49-F238E27FC236}">
                <a16:creationId xmlns:a16="http://schemas.microsoft.com/office/drawing/2014/main" id="{3ACAC987-E501-ACB9-6448-903978AAB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3609" y="212896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1" name="Picture 4">
            <a:extLst>
              <a:ext uri="{FF2B5EF4-FFF2-40B4-BE49-F238E27FC236}">
                <a16:creationId xmlns:a16="http://schemas.microsoft.com/office/drawing/2014/main" id="{76299BE0-AC02-0935-9443-E60E8E37D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43390" y="2456207"/>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2" name="Picture 4">
            <a:extLst>
              <a:ext uri="{FF2B5EF4-FFF2-40B4-BE49-F238E27FC236}">
                <a16:creationId xmlns:a16="http://schemas.microsoft.com/office/drawing/2014/main" id="{14963795-0B36-86D0-78E6-FC511ED36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3951" y="245620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3" name="Picture 4">
            <a:extLst>
              <a:ext uri="{FF2B5EF4-FFF2-40B4-BE49-F238E27FC236}">
                <a16:creationId xmlns:a16="http://schemas.microsoft.com/office/drawing/2014/main" id="{0492EF6D-184B-80A7-D5B7-184DFD5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4327" y="279069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4" name="Picture 4">
            <a:extLst>
              <a:ext uri="{FF2B5EF4-FFF2-40B4-BE49-F238E27FC236}">
                <a16:creationId xmlns:a16="http://schemas.microsoft.com/office/drawing/2014/main" id="{B32F288E-2885-AF20-03CB-E8F12627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6000" y="279429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5" name="Picture 4">
            <a:extLst>
              <a:ext uri="{FF2B5EF4-FFF2-40B4-BE49-F238E27FC236}">
                <a16:creationId xmlns:a16="http://schemas.microsoft.com/office/drawing/2014/main" id="{2767D7E6-A4C9-A310-5DC0-F6796AE9A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321" y="310505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6" name="Picture 4">
            <a:extLst>
              <a:ext uri="{FF2B5EF4-FFF2-40B4-BE49-F238E27FC236}">
                <a16:creationId xmlns:a16="http://schemas.microsoft.com/office/drawing/2014/main" id="{3A4745CC-EBBC-1405-4620-534C1E734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5066" y="3108654"/>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7" name="Picture 4">
            <a:extLst>
              <a:ext uri="{FF2B5EF4-FFF2-40B4-BE49-F238E27FC236}">
                <a16:creationId xmlns:a16="http://schemas.microsoft.com/office/drawing/2014/main" id="{3D1ECA45-529F-9C95-1CB8-59CA92D73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64689" y="345962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8" name="Picture 4">
            <a:extLst>
              <a:ext uri="{FF2B5EF4-FFF2-40B4-BE49-F238E27FC236}">
                <a16:creationId xmlns:a16="http://schemas.microsoft.com/office/drawing/2014/main" id="{54A9EDFF-5D43-907A-7E26-5C3BE6738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3662" y="3459139"/>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9" name="Picture 4">
            <a:extLst>
              <a:ext uri="{FF2B5EF4-FFF2-40B4-BE49-F238E27FC236}">
                <a16:creationId xmlns:a16="http://schemas.microsoft.com/office/drawing/2014/main" id="{85C1677D-92DB-1665-1357-2CC53AFDC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321" y="384851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0" name="Picture 4">
            <a:extLst>
              <a:ext uri="{FF2B5EF4-FFF2-40B4-BE49-F238E27FC236}">
                <a16:creationId xmlns:a16="http://schemas.microsoft.com/office/drawing/2014/main" id="{FE2E6300-46E3-848F-8F66-5DDE2175D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5578" y="384799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1" name="Picture 4">
            <a:extLst>
              <a:ext uri="{FF2B5EF4-FFF2-40B4-BE49-F238E27FC236}">
                <a16:creationId xmlns:a16="http://schemas.microsoft.com/office/drawing/2014/main" id="{FC247C3A-013C-649A-AEF0-70DEBF74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4327" y="424892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2" name="Picture 4">
            <a:extLst>
              <a:ext uri="{FF2B5EF4-FFF2-40B4-BE49-F238E27FC236}">
                <a16:creationId xmlns:a16="http://schemas.microsoft.com/office/drawing/2014/main" id="{FA21ADA6-B78C-AF30-423C-B232D70C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9908" y="4247954"/>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39" name="Picture 10">
            <a:extLst>
              <a:ext uri="{FF2B5EF4-FFF2-40B4-BE49-F238E27FC236}">
                <a16:creationId xmlns:a16="http://schemas.microsoft.com/office/drawing/2014/main" id="{AF922FF3-73B8-6124-8343-C59496BBA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283" y="4551073"/>
            <a:ext cx="48803" cy="119428"/>
          </a:xfrm>
          <a:prstGeom prst="rect">
            <a:avLst/>
          </a:prstGeom>
          <a:noFill/>
          <a:extLst>
            <a:ext uri="{909E8E84-426E-40DD-AFC4-6F175D3DCCD1}">
              <a14:hiddenFill xmlns:a14="http://schemas.microsoft.com/office/drawing/2010/main">
                <a:solidFill>
                  <a:srgbClr val="FFFFFF"/>
                </a:solidFill>
              </a14:hiddenFill>
            </a:ext>
          </a:extLst>
        </p:spPr>
      </p:pic>
      <p:pic>
        <p:nvPicPr>
          <p:cNvPr id="19540" name="Picture 12">
            <a:extLst>
              <a:ext uri="{FF2B5EF4-FFF2-40B4-BE49-F238E27FC236}">
                <a16:creationId xmlns:a16="http://schemas.microsoft.com/office/drawing/2014/main" id="{6DE4C8C9-78E8-23B9-3E84-C45302B5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903283" y="4683363"/>
            <a:ext cx="48804" cy="119429"/>
          </a:xfrm>
          <a:prstGeom prst="rect">
            <a:avLst/>
          </a:prstGeom>
          <a:noFill/>
          <a:extLst>
            <a:ext uri="{909E8E84-426E-40DD-AFC4-6F175D3DCCD1}">
              <a14:hiddenFill xmlns:a14="http://schemas.microsoft.com/office/drawing/2010/main">
                <a:solidFill>
                  <a:srgbClr val="FFFFFF"/>
                </a:solidFill>
              </a14:hiddenFill>
            </a:ext>
          </a:extLst>
        </p:spPr>
      </p:pic>
      <p:pic>
        <p:nvPicPr>
          <p:cNvPr id="19545" name="Picture 14">
            <a:extLst>
              <a:ext uri="{FF2B5EF4-FFF2-40B4-BE49-F238E27FC236}">
                <a16:creationId xmlns:a16="http://schemas.microsoft.com/office/drawing/2014/main" id="{A25023F1-760A-47CF-124D-4C1694A0D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0489" y="2075123"/>
            <a:ext cx="3279418" cy="2226129"/>
          </a:xfrm>
          <a:prstGeom prst="rect">
            <a:avLst/>
          </a:prstGeom>
          <a:noFill/>
          <a:extLst>
            <a:ext uri="{909E8E84-426E-40DD-AFC4-6F175D3DCCD1}">
              <a14:hiddenFill xmlns:a14="http://schemas.microsoft.com/office/drawing/2010/main">
                <a:solidFill>
                  <a:srgbClr val="FFFFFF"/>
                </a:solidFill>
              </a14:hiddenFill>
            </a:ext>
          </a:extLst>
        </p:spPr>
      </p:pic>
      <p:sp>
        <p:nvSpPr>
          <p:cNvPr id="19546" name="TextBox 19545">
            <a:extLst>
              <a:ext uri="{FF2B5EF4-FFF2-40B4-BE49-F238E27FC236}">
                <a16:creationId xmlns:a16="http://schemas.microsoft.com/office/drawing/2014/main" id="{F89F724D-4808-CFA1-CD2D-DA15BAF8EE36}"/>
              </a:ext>
            </a:extLst>
          </p:cNvPr>
          <p:cNvSpPr txBox="1"/>
          <p:nvPr/>
        </p:nvSpPr>
        <p:spPr>
          <a:xfrm>
            <a:off x="927314" y="935634"/>
            <a:ext cx="4638915" cy="338554"/>
          </a:xfrm>
          <a:prstGeom prst="rect">
            <a:avLst/>
          </a:prstGeom>
          <a:noFill/>
        </p:spPr>
        <p:txBody>
          <a:bodyPr wrap="square" rtlCol="0">
            <a:spAutoFit/>
          </a:bodyPr>
          <a:lstStyle/>
          <a:p>
            <a:r>
              <a:rPr lang="en-US" sz="1600" b="1" dirty="0">
                <a:solidFill>
                  <a:schemeClr val="accent1">
                    <a:lumMod val="50000"/>
                  </a:schemeClr>
                </a:solidFill>
              </a:rPr>
              <a:t>Generate synthetic data of random numbers</a:t>
            </a:r>
          </a:p>
        </p:txBody>
      </p:sp>
      <p:sp>
        <p:nvSpPr>
          <p:cNvPr id="19548" name="TextBox 19547">
            <a:extLst>
              <a:ext uri="{FF2B5EF4-FFF2-40B4-BE49-F238E27FC236}">
                <a16:creationId xmlns:a16="http://schemas.microsoft.com/office/drawing/2014/main" id="{40B6C2CF-31A8-8ECF-4C91-A6FD75BB7638}"/>
              </a:ext>
            </a:extLst>
          </p:cNvPr>
          <p:cNvSpPr txBox="1"/>
          <p:nvPr/>
        </p:nvSpPr>
        <p:spPr>
          <a:xfrm rot="16200000">
            <a:off x="-221807" y="2417305"/>
            <a:ext cx="2046515" cy="276999"/>
          </a:xfrm>
          <a:prstGeom prst="rect">
            <a:avLst/>
          </a:prstGeom>
          <a:noFill/>
        </p:spPr>
        <p:txBody>
          <a:bodyPr wrap="square" rtlCol="0">
            <a:spAutoFit/>
          </a:bodyPr>
          <a:lstStyle/>
          <a:p>
            <a:r>
              <a:rPr lang="en-US" sz="1200" dirty="0">
                <a:solidFill>
                  <a:schemeClr val="accent1">
                    <a:lumMod val="50000"/>
                  </a:schemeClr>
                </a:solidFill>
              </a:rPr>
              <a:t>Samples</a:t>
            </a:r>
          </a:p>
        </p:txBody>
      </p:sp>
      <p:pic>
        <p:nvPicPr>
          <p:cNvPr id="19549" name="Picture 16">
            <a:extLst>
              <a:ext uri="{FF2B5EF4-FFF2-40B4-BE49-F238E27FC236}">
                <a16:creationId xmlns:a16="http://schemas.microsoft.com/office/drawing/2014/main" id="{4BA1F6AC-3481-5BAB-C9A8-E4421ECB3C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537" y="876437"/>
            <a:ext cx="534913" cy="4478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2BEF37B-3E24-6050-5512-1B88BBFC47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722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5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45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945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945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6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946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946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946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46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946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6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946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946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947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948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949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9500"/>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0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950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950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9504"/>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950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950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950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950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950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9510"/>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9511"/>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9512"/>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953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954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954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9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3" grpId="0"/>
      <p:bldP spid="19546" grpId="0"/>
      <p:bldP spid="195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1B73-55AF-05BD-956A-D8618D8C6038}"/>
              </a:ext>
            </a:extLst>
          </p:cNvPr>
          <p:cNvSpPr>
            <a:spLocks noGrp="1"/>
          </p:cNvSpPr>
          <p:nvPr>
            <p:ph type="title"/>
          </p:nvPr>
        </p:nvSpPr>
        <p:spPr>
          <a:xfrm>
            <a:off x="628650" y="-32837"/>
            <a:ext cx="7886700" cy="756670"/>
          </a:xfrm>
        </p:spPr>
        <p:txBody>
          <a:bodyPr>
            <a:normAutofit/>
          </a:bodyPr>
          <a:lstStyle/>
          <a:p>
            <a:r>
              <a:rPr lang="en-US" dirty="0"/>
              <a:t>Back to the drawing board - Simulations</a:t>
            </a:r>
          </a:p>
        </p:txBody>
      </p:sp>
      <p:pic>
        <p:nvPicPr>
          <p:cNvPr id="10" name="Picture 2">
            <a:extLst>
              <a:ext uri="{FF2B5EF4-FFF2-40B4-BE49-F238E27FC236}">
                <a16:creationId xmlns:a16="http://schemas.microsoft.com/office/drawing/2014/main" id="{295D02B8-E049-79BA-B520-72DF793F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207827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E490C367-C842-1FDC-9A6E-4764E2DBF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07827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1A75ADD6-297C-C043-8970-D35FC80E4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207464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50ED4EFA-0ACE-CC26-2C7D-3EDF66B85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07464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04E5AFA-D668-86B3-88B6-ED371A269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2074649"/>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739C9B93-76DB-BD44-6039-85C5389B1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07464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2E4CA86-4240-2437-98B8-7C719077C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73FDAEE-3C63-7FC4-DB3E-34B52CE72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3748C412-BD3B-931A-E9AE-CD1D0E27E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77F0709A-BA1A-7B04-C65E-0823F2DF4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3903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450D5BD9-1695-AED8-F917-25E00284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238670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291D6F95-F211-B85F-5837-20FE24C61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3867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F05CCF69-EBB8-98AE-1B02-0724B8FAC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238670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EEE6947C-09A6-24DB-D5F1-5786FEFE4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3867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F594E57B-9D51-9855-6832-1A71E7CEB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23867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11441C3A-CD2C-576C-0AA3-51261EE58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272416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80926548-0231-68F4-FB89-35C9A3A86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272416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FF5830DB-2F30-4D61-F6FA-789770E9F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724159"/>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1B54F5BD-E66C-D513-52BA-3D4A15516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272052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91A00C14-950F-78B1-782A-DEE15248C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72053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645A5A35-FCEF-4E24-7403-B48357936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272053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0038A717-7D58-F4CA-0D9E-B7C50CBAF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72053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6C14A44E-9BD6-DEF3-E6B1-9EF23429E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305798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4064FED3-934C-16FA-B0A1-D394DAD7A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305798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160A2BE4-A4EC-F833-C955-7D0994D14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305798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A50BC894-B606-1BAF-5683-AB6A29E6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305798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CD24225E-460E-31BB-AD9A-FD2BC7126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305435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3CE60D34-68BB-95A0-7C06-FC06EF46E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305435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ED309AAE-162E-9CB0-0852-777D9FD14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3054353"/>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BACD0B4A-19E6-F6F7-EBF7-0269138D4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305435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895184F0-62D1-1F87-0CBB-0801EF6F0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305435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8B249EC1-18A9-8973-1CAD-499368DFF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339180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CE0B4281-6BD2-9A56-A6D9-E76C498CC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339180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384365C6-2D89-3482-4A30-F25C0F439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339180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CDBAA347-CD95-9971-3BD7-6A62D8B1B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339180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5F65D797-D37D-5AF9-B9FB-3D5A5DEB3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338817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8F3FF352-18D0-5123-5212-86D9C1761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338817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D04E6066-6422-10B7-26A0-67CFA2A49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3388173"/>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064E70F8-526E-74A9-1D56-B2516683D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338817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8BCA111A-DA0E-0DDE-8553-D041F0C00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338817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29468677-A628-BE90-90CC-78261363D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80138"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ADBEAD7F-47CF-463A-50C6-DA7750064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52798"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0B9512C9-32FF-20E0-2879-7ECB29555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5235"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E2209EDD-00CE-5BE6-961F-B71995CD2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30494" y="377623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F6F0A3DC-FF29-12CD-84D1-E071832ED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5713" y="3772603"/>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6" name="Picture 2">
            <a:extLst>
              <a:ext uri="{FF2B5EF4-FFF2-40B4-BE49-F238E27FC236}">
                <a16:creationId xmlns:a16="http://schemas.microsoft.com/office/drawing/2014/main" id="{71D9A33D-9CA4-6FC7-9596-FDE73517D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003747" y="37726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2">
            <a:extLst>
              <a:ext uri="{FF2B5EF4-FFF2-40B4-BE49-F238E27FC236}">
                <a16:creationId xmlns:a16="http://schemas.microsoft.com/office/drawing/2014/main" id="{8F6D76AD-39CD-32F2-FD2D-ED5FFF82B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24217" y="37726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2">
            <a:extLst>
              <a:ext uri="{FF2B5EF4-FFF2-40B4-BE49-F238E27FC236}">
                <a16:creationId xmlns:a16="http://schemas.microsoft.com/office/drawing/2014/main" id="{A750CA98-3818-0EA5-D848-36502966F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9476" y="37726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2">
            <a:extLst>
              <a:ext uri="{FF2B5EF4-FFF2-40B4-BE49-F238E27FC236}">
                <a16:creationId xmlns:a16="http://schemas.microsoft.com/office/drawing/2014/main" id="{42434F70-BE2F-6114-AC2C-9CE9224F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62248" y="377260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2">
            <a:extLst>
              <a:ext uri="{FF2B5EF4-FFF2-40B4-BE49-F238E27FC236}">
                <a16:creationId xmlns:a16="http://schemas.microsoft.com/office/drawing/2014/main" id="{2E7D01A3-A325-8BFC-492C-8380EAD92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416629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2">
            <a:extLst>
              <a:ext uri="{FF2B5EF4-FFF2-40B4-BE49-F238E27FC236}">
                <a16:creationId xmlns:a16="http://schemas.microsoft.com/office/drawing/2014/main" id="{2C305C96-21DD-1D7D-BC4F-27A266925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416629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2">
            <a:extLst>
              <a:ext uri="{FF2B5EF4-FFF2-40B4-BE49-F238E27FC236}">
                <a16:creationId xmlns:a16="http://schemas.microsoft.com/office/drawing/2014/main" id="{CD0D90A6-3FA9-54E5-1E20-0ACA50FCB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416629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2">
            <a:extLst>
              <a:ext uri="{FF2B5EF4-FFF2-40B4-BE49-F238E27FC236}">
                <a16:creationId xmlns:a16="http://schemas.microsoft.com/office/drawing/2014/main" id="{E3D81DE6-C255-25DE-85AA-A8795132B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416629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2">
            <a:extLst>
              <a:ext uri="{FF2B5EF4-FFF2-40B4-BE49-F238E27FC236}">
                <a16:creationId xmlns:a16="http://schemas.microsoft.com/office/drawing/2014/main" id="{15B92CB3-1DB9-20D1-6341-9144F4FE6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416266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7" name="Picture 2">
            <a:extLst>
              <a:ext uri="{FF2B5EF4-FFF2-40B4-BE49-F238E27FC236}">
                <a16:creationId xmlns:a16="http://schemas.microsoft.com/office/drawing/2014/main" id="{1B1B25D8-D798-6693-8B03-1ED00AE4B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416266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2">
            <a:extLst>
              <a:ext uri="{FF2B5EF4-FFF2-40B4-BE49-F238E27FC236}">
                <a16:creationId xmlns:a16="http://schemas.microsoft.com/office/drawing/2014/main" id="{9478AD02-1F0A-72A3-CE3F-63991EB2B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4162669"/>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9" name="Picture 2">
            <a:extLst>
              <a:ext uri="{FF2B5EF4-FFF2-40B4-BE49-F238E27FC236}">
                <a16:creationId xmlns:a16="http://schemas.microsoft.com/office/drawing/2014/main" id="{4BB83B89-BA73-E80C-BEB9-70B4B0207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416266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2">
            <a:extLst>
              <a:ext uri="{FF2B5EF4-FFF2-40B4-BE49-F238E27FC236}">
                <a16:creationId xmlns:a16="http://schemas.microsoft.com/office/drawing/2014/main" id="{09B381D5-4864-0D6A-4154-7D1BA97E3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4162667"/>
            <a:ext cx="128182" cy="113908"/>
          </a:xfrm>
          <a:prstGeom prst="rect">
            <a:avLst/>
          </a:prstGeom>
          <a:noFill/>
          <a:extLst>
            <a:ext uri="{909E8E84-426E-40DD-AFC4-6F175D3DCCD1}">
              <a14:hiddenFill xmlns:a14="http://schemas.microsoft.com/office/drawing/2010/main">
                <a:solidFill>
                  <a:srgbClr val="FFFFFF"/>
                </a:solidFill>
              </a14:hiddenFill>
            </a:ext>
          </a:extLst>
        </p:spPr>
      </p:pic>
      <p:sp>
        <p:nvSpPr>
          <p:cNvPr id="19483" name="TextBox 19482">
            <a:extLst>
              <a:ext uri="{FF2B5EF4-FFF2-40B4-BE49-F238E27FC236}">
                <a16:creationId xmlns:a16="http://schemas.microsoft.com/office/drawing/2014/main" id="{2426DE19-DE1B-800E-C0C3-0FC10D2C8ADB}"/>
              </a:ext>
            </a:extLst>
          </p:cNvPr>
          <p:cNvSpPr txBox="1"/>
          <p:nvPr/>
        </p:nvSpPr>
        <p:spPr>
          <a:xfrm>
            <a:off x="2201012" y="1480503"/>
            <a:ext cx="2050923" cy="276999"/>
          </a:xfrm>
          <a:prstGeom prst="rect">
            <a:avLst/>
          </a:prstGeom>
          <a:noFill/>
        </p:spPr>
        <p:txBody>
          <a:bodyPr wrap="square" rtlCol="0">
            <a:spAutoFit/>
          </a:bodyPr>
          <a:lstStyle/>
          <a:p>
            <a:r>
              <a:rPr lang="en-US" sz="1200" dirty="0">
                <a:solidFill>
                  <a:schemeClr val="accent1">
                    <a:lumMod val="50000"/>
                  </a:schemeClr>
                </a:solidFill>
              </a:rPr>
              <a:t>Enformer features</a:t>
            </a:r>
          </a:p>
        </p:txBody>
      </p:sp>
      <p:pic>
        <p:nvPicPr>
          <p:cNvPr id="19498" name="Picture 4">
            <a:extLst>
              <a:ext uri="{FF2B5EF4-FFF2-40B4-BE49-F238E27FC236}">
                <a16:creationId xmlns:a16="http://schemas.microsoft.com/office/drawing/2014/main" id="{82A6AE4A-C69F-7CBF-C8F0-E0A8BD6AE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588" y="212896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0" name="Picture 4">
            <a:extLst>
              <a:ext uri="{FF2B5EF4-FFF2-40B4-BE49-F238E27FC236}">
                <a16:creationId xmlns:a16="http://schemas.microsoft.com/office/drawing/2014/main" id="{3ACAC987-E501-ACB9-6448-903978AAB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3609" y="212896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1" name="Picture 4">
            <a:extLst>
              <a:ext uri="{FF2B5EF4-FFF2-40B4-BE49-F238E27FC236}">
                <a16:creationId xmlns:a16="http://schemas.microsoft.com/office/drawing/2014/main" id="{76299BE0-AC02-0935-9443-E60E8E37D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43390" y="2456207"/>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2" name="Picture 4">
            <a:extLst>
              <a:ext uri="{FF2B5EF4-FFF2-40B4-BE49-F238E27FC236}">
                <a16:creationId xmlns:a16="http://schemas.microsoft.com/office/drawing/2014/main" id="{14963795-0B36-86D0-78E6-FC511ED36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3951" y="245620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3" name="Picture 4">
            <a:extLst>
              <a:ext uri="{FF2B5EF4-FFF2-40B4-BE49-F238E27FC236}">
                <a16:creationId xmlns:a16="http://schemas.microsoft.com/office/drawing/2014/main" id="{0492EF6D-184B-80A7-D5B7-184DFD5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4327" y="279069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4" name="Picture 4">
            <a:extLst>
              <a:ext uri="{FF2B5EF4-FFF2-40B4-BE49-F238E27FC236}">
                <a16:creationId xmlns:a16="http://schemas.microsoft.com/office/drawing/2014/main" id="{B32F288E-2885-AF20-03CB-E8F12627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6000" y="279429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5" name="Picture 4">
            <a:extLst>
              <a:ext uri="{FF2B5EF4-FFF2-40B4-BE49-F238E27FC236}">
                <a16:creationId xmlns:a16="http://schemas.microsoft.com/office/drawing/2014/main" id="{2767D7E6-A4C9-A310-5DC0-F6796AE9A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321" y="310505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6" name="Picture 4">
            <a:extLst>
              <a:ext uri="{FF2B5EF4-FFF2-40B4-BE49-F238E27FC236}">
                <a16:creationId xmlns:a16="http://schemas.microsoft.com/office/drawing/2014/main" id="{3A4745CC-EBBC-1405-4620-534C1E734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5066" y="3108654"/>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7" name="Picture 4">
            <a:extLst>
              <a:ext uri="{FF2B5EF4-FFF2-40B4-BE49-F238E27FC236}">
                <a16:creationId xmlns:a16="http://schemas.microsoft.com/office/drawing/2014/main" id="{3D1ECA45-529F-9C95-1CB8-59CA92D73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64689" y="345962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8" name="Picture 4">
            <a:extLst>
              <a:ext uri="{FF2B5EF4-FFF2-40B4-BE49-F238E27FC236}">
                <a16:creationId xmlns:a16="http://schemas.microsoft.com/office/drawing/2014/main" id="{54A9EDFF-5D43-907A-7E26-5C3BE6738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3662" y="3459139"/>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9" name="Picture 4">
            <a:extLst>
              <a:ext uri="{FF2B5EF4-FFF2-40B4-BE49-F238E27FC236}">
                <a16:creationId xmlns:a16="http://schemas.microsoft.com/office/drawing/2014/main" id="{85C1677D-92DB-1665-1357-2CC53AFDC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321" y="384851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0" name="Picture 4">
            <a:extLst>
              <a:ext uri="{FF2B5EF4-FFF2-40B4-BE49-F238E27FC236}">
                <a16:creationId xmlns:a16="http://schemas.microsoft.com/office/drawing/2014/main" id="{FE2E6300-46E3-848F-8F66-5DDE2175D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5578" y="384799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1" name="Picture 4">
            <a:extLst>
              <a:ext uri="{FF2B5EF4-FFF2-40B4-BE49-F238E27FC236}">
                <a16:creationId xmlns:a16="http://schemas.microsoft.com/office/drawing/2014/main" id="{FC247C3A-013C-649A-AEF0-70DEBF74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4327" y="424892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2" name="Picture 4">
            <a:extLst>
              <a:ext uri="{FF2B5EF4-FFF2-40B4-BE49-F238E27FC236}">
                <a16:creationId xmlns:a16="http://schemas.microsoft.com/office/drawing/2014/main" id="{FA21ADA6-B78C-AF30-423C-B232D70C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9908" y="4247954"/>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39" name="Picture 10">
            <a:extLst>
              <a:ext uri="{FF2B5EF4-FFF2-40B4-BE49-F238E27FC236}">
                <a16:creationId xmlns:a16="http://schemas.microsoft.com/office/drawing/2014/main" id="{AF922FF3-73B8-6124-8343-C59496BBA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283" y="4551073"/>
            <a:ext cx="48803" cy="119428"/>
          </a:xfrm>
          <a:prstGeom prst="rect">
            <a:avLst/>
          </a:prstGeom>
          <a:noFill/>
          <a:extLst>
            <a:ext uri="{909E8E84-426E-40DD-AFC4-6F175D3DCCD1}">
              <a14:hiddenFill xmlns:a14="http://schemas.microsoft.com/office/drawing/2010/main">
                <a:solidFill>
                  <a:srgbClr val="FFFFFF"/>
                </a:solidFill>
              </a14:hiddenFill>
            </a:ext>
          </a:extLst>
        </p:spPr>
      </p:pic>
      <p:pic>
        <p:nvPicPr>
          <p:cNvPr id="19540" name="Picture 12">
            <a:extLst>
              <a:ext uri="{FF2B5EF4-FFF2-40B4-BE49-F238E27FC236}">
                <a16:creationId xmlns:a16="http://schemas.microsoft.com/office/drawing/2014/main" id="{6DE4C8C9-78E8-23B9-3E84-C45302B5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903283" y="4683363"/>
            <a:ext cx="48804" cy="119429"/>
          </a:xfrm>
          <a:prstGeom prst="rect">
            <a:avLst/>
          </a:prstGeom>
          <a:noFill/>
          <a:extLst>
            <a:ext uri="{909E8E84-426E-40DD-AFC4-6F175D3DCCD1}">
              <a14:hiddenFill xmlns:a14="http://schemas.microsoft.com/office/drawing/2010/main">
                <a:solidFill>
                  <a:srgbClr val="FFFFFF"/>
                </a:solidFill>
              </a14:hiddenFill>
            </a:ext>
          </a:extLst>
        </p:spPr>
      </p:pic>
      <p:sp>
        <p:nvSpPr>
          <p:cNvPr id="19546" name="TextBox 19545">
            <a:extLst>
              <a:ext uri="{FF2B5EF4-FFF2-40B4-BE49-F238E27FC236}">
                <a16:creationId xmlns:a16="http://schemas.microsoft.com/office/drawing/2014/main" id="{F89F724D-4808-CFA1-CD2D-DA15BAF8EE36}"/>
              </a:ext>
            </a:extLst>
          </p:cNvPr>
          <p:cNvSpPr txBox="1"/>
          <p:nvPr/>
        </p:nvSpPr>
        <p:spPr>
          <a:xfrm>
            <a:off x="927313" y="935634"/>
            <a:ext cx="7505487" cy="338554"/>
          </a:xfrm>
          <a:prstGeom prst="rect">
            <a:avLst/>
          </a:prstGeom>
          <a:noFill/>
        </p:spPr>
        <p:txBody>
          <a:bodyPr wrap="square" rtlCol="0">
            <a:spAutoFit/>
          </a:bodyPr>
          <a:lstStyle/>
          <a:p>
            <a:r>
              <a:rPr lang="en-US" sz="1600" b="1" dirty="0">
                <a:solidFill>
                  <a:schemeClr val="accent1">
                    <a:lumMod val="50000"/>
                  </a:schemeClr>
                </a:solidFill>
              </a:rPr>
              <a:t>Add signal to donor-derived fragment class</a:t>
            </a:r>
          </a:p>
        </p:txBody>
      </p:sp>
      <p:sp>
        <p:nvSpPr>
          <p:cNvPr id="19548" name="TextBox 19547">
            <a:extLst>
              <a:ext uri="{FF2B5EF4-FFF2-40B4-BE49-F238E27FC236}">
                <a16:creationId xmlns:a16="http://schemas.microsoft.com/office/drawing/2014/main" id="{40B6C2CF-31A8-8ECF-4C91-A6FD75BB7638}"/>
              </a:ext>
            </a:extLst>
          </p:cNvPr>
          <p:cNvSpPr txBox="1"/>
          <p:nvPr/>
        </p:nvSpPr>
        <p:spPr>
          <a:xfrm rot="16200000">
            <a:off x="-221807" y="2417305"/>
            <a:ext cx="2046515" cy="276999"/>
          </a:xfrm>
          <a:prstGeom prst="rect">
            <a:avLst/>
          </a:prstGeom>
          <a:noFill/>
        </p:spPr>
        <p:txBody>
          <a:bodyPr wrap="square" rtlCol="0">
            <a:spAutoFit/>
          </a:bodyPr>
          <a:lstStyle/>
          <a:p>
            <a:r>
              <a:rPr lang="en-US" sz="1200" dirty="0">
                <a:solidFill>
                  <a:schemeClr val="accent1">
                    <a:lumMod val="50000"/>
                  </a:schemeClr>
                </a:solidFill>
              </a:rPr>
              <a:t>Samples</a:t>
            </a:r>
          </a:p>
        </p:txBody>
      </p:sp>
      <p:pic>
        <p:nvPicPr>
          <p:cNvPr id="22530" name="Picture 2">
            <a:extLst>
              <a:ext uri="{FF2B5EF4-FFF2-40B4-BE49-F238E27FC236}">
                <a16:creationId xmlns:a16="http://schemas.microsoft.com/office/drawing/2014/main" id="{BD58D54D-EB1E-3DB6-68B3-4BB421D11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80" y="880996"/>
            <a:ext cx="481539" cy="3931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EB8BFF7-0ED9-29B1-C57E-3757ABB80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5545" y="208956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X | Alphabet Wiki | Fandom">
            <a:extLst>
              <a:ext uri="{FF2B5EF4-FFF2-40B4-BE49-F238E27FC236}">
                <a16:creationId xmlns:a16="http://schemas.microsoft.com/office/drawing/2014/main" id="{C9D1699C-1E76-06DD-03AE-9559BB4565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4664" y="2026594"/>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22528" name="Picture 10" descr="X | Alphabet Wiki | Fandom">
            <a:extLst>
              <a:ext uri="{FF2B5EF4-FFF2-40B4-BE49-F238E27FC236}">
                <a16:creationId xmlns:a16="http://schemas.microsoft.com/office/drawing/2014/main" id="{FE104979-17D6-F37A-38A8-CEC485470D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018" y="2003276"/>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0" descr="X | Alphabet Wiki | Fandom">
            <a:extLst>
              <a:ext uri="{FF2B5EF4-FFF2-40B4-BE49-F238E27FC236}">
                <a16:creationId xmlns:a16="http://schemas.microsoft.com/office/drawing/2014/main" id="{760EC6D2-2F61-A78F-E872-3A26C340EE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393" y="2633462"/>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10" descr="X | Alphabet Wiki | Fandom">
            <a:extLst>
              <a:ext uri="{FF2B5EF4-FFF2-40B4-BE49-F238E27FC236}">
                <a16:creationId xmlns:a16="http://schemas.microsoft.com/office/drawing/2014/main" id="{E8E9268F-21B3-625A-F29D-EB00FC4AD3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360" y="2607621"/>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4">
            <a:extLst>
              <a:ext uri="{FF2B5EF4-FFF2-40B4-BE49-F238E27FC236}">
                <a16:creationId xmlns:a16="http://schemas.microsoft.com/office/drawing/2014/main" id="{A46F107C-3E23-F7AC-3515-B00FD3F2D5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6397" y="1924920"/>
            <a:ext cx="3821874" cy="250919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4E03DB4-5DF6-7373-7F20-C29A1E60D7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42916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45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4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4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4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4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94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94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94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4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94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94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6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947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949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950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501"/>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9502"/>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50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950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950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9506"/>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9507"/>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950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9509"/>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1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9511"/>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9512"/>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953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954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954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53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2528"/>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2529"/>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2531"/>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253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9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3" grpId="0"/>
      <p:bldP spid="195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1B73-55AF-05BD-956A-D8618D8C6038}"/>
              </a:ext>
            </a:extLst>
          </p:cNvPr>
          <p:cNvSpPr>
            <a:spLocks noGrp="1"/>
          </p:cNvSpPr>
          <p:nvPr>
            <p:ph type="title"/>
          </p:nvPr>
        </p:nvSpPr>
        <p:spPr>
          <a:xfrm>
            <a:off x="628650" y="-32837"/>
            <a:ext cx="7886700" cy="756670"/>
          </a:xfrm>
        </p:spPr>
        <p:txBody>
          <a:bodyPr>
            <a:normAutofit/>
          </a:bodyPr>
          <a:lstStyle/>
          <a:p>
            <a:r>
              <a:rPr lang="en-US" dirty="0"/>
              <a:t>Back to the drawing board - Simulations</a:t>
            </a:r>
          </a:p>
        </p:txBody>
      </p:sp>
      <p:pic>
        <p:nvPicPr>
          <p:cNvPr id="12" name="Picture 2">
            <a:extLst>
              <a:ext uri="{FF2B5EF4-FFF2-40B4-BE49-F238E27FC236}">
                <a16:creationId xmlns:a16="http://schemas.microsoft.com/office/drawing/2014/main" id="{E490C367-C842-1FDC-9A6E-4764E2DBF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07827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50ED4EFA-0ACE-CC26-2C7D-3EDF66B85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07464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739C9B93-76DB-BD44-6039-85C5389B1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07464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2E4CA86-4240-2437-98B8-7C719077C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73FDAEE-3C63-7FC4-DB3E-34B52CE72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3748C412-BD3B-931A-E9AE-CD1D0E27E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77F0709A-BA1A-7B04-C65E-0823F2DF4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3903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450D5BD9-1695-AED8-F917-25E00284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238670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291D6F95-F211-B85F-5837-20FE24C61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3867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F05CCF69-EBB8-98AE-1B02-0724B8FAC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238670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EEE6947C-09A6-24DB-D5F1-5786FEFE4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3867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F594E57B-9D51-9855-6832-1A71E7CEB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23867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11441C3A-CD2C-576C-0AA3-51261EE58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272416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FF5830DB-2F30-4D61-F6FA-789770E9F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724159"/>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91A00C14-950F-78B1-782A-DEE15248C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72053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0038A717-7D58-F4CA-0D9E-B7C50CBAF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72053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6C14A44E-9BD6-DEF3-E6B1-9EF23429E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305798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A50BC894-B606-1BAF-5683-AB6A29E6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305798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3CE60D34-68BB-95A0-7C06-FC06EF46E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305435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BACD0B4A-19E6-F6F7-EBF7-0269138D4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305435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8B249EC1-18A9-8973-1CAD-499368DFF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339180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CDBAA347-CD95-9971-3BD7-6A62D8B1B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339180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8F3FF352-18D0-5123-5212-86D9C1761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338817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064E70F8-526E-74A9-1D56-B2516683D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338817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29468677-A628-BE90-90CC-78261363D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80138"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ADBEAD7F-47CF-463A-50C6-DA7750064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52798"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0B9512C9-32FF-20E0-2879-7ECB29555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5235"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E2209EDD-00CE-5BE6-961F-B71995CD2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30494" y="377623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F6F0A3DC-FF29-12CD-84D1-E071832ED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5713" y="3772603"/>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6" name="Picture 2">
            <a:extLst>
              <a:ext uri="{FF2B5EF4-FFF2-40B4-BE49-F238E27FC236}">
                <a16:creationId xmlns:a16="http://schemas.microsoft.com/office/drawing/2014/main" id="{71D9A33D-9CA4-6FC7-9596-FDE73517D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003747" y="37726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2">
            <a:extLst>
              <a:ext uri="{FF2B5EF4-FFF2-40B4-BE49-F238E27FC236}">
                <a16:creationId xmlns:a16="http://schemas.microsoft.com/office/drawing/2014/main" id="{8F6D76AD-39CD-32F2-FD2D-ED5FFF82B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24217" y="37726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2">
            <a:extLst>
              <a:ext uri="{FF2B5EF4-FFF2-40B4-BE49-F238E27FC236}">
                <a16:creationId xmlns:a16="http://schemas.microsoft.com/office/drawing/2014/main" id="{A750CA98-3818-0EA5-D848-36502966F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9476" y="37726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2">
            <a:extLst>
              <a:ext uri="{FF2B5EF4-FFF2-40B4-BE49-F238E27FC236}">
                <a16:creationId xmlns:a16="http://schemas.microsoft.com/office/drawing/2014/main" id="{42434F70-BE2F-6114-AC2C-9CE9224F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62248" y="377260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2">
            <a:extLst>
              <a:ext uri="{FF2B5EF4-FFF2-40B4-BE49-F238E27FC236}">
                <a16:creationId xmlns:a16="http://schemas.microsoft.com/office/drawing/2014/main" id="{2E7D01A3-A325-8BFC-492C-8380EAD92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416629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2">
            <a:extLst>
              <a:ext uri="{FF2B5EF4-FFF2-40B4-BE49-F238E27FC236}">
                <a16:creationId xmlns:a16="http://schemas.microsoft.com/office/drawing/2014/main" id="{E3D81DE6-C255-25DE-85AA-A8795132B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416629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7" name="Picture 2">
            <a:extLst>
              <a:ext uri="{FF2B5EF4-FFF2-40B4-BE49-F238E27FC236}">
                <a16:creationId xmlns:a16="http://schemas.microsoft.com/office/drawing/2014/main" id="{1B1B25D8-D798-6693-8B03-1ED00AE4B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416266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9" name="Picture 2">
            <a:extLst>
              <a:ext uri="{FF2B5EF4-FFF2-40B4-BE49-F238E27FC236}">
                <a16:creationId xmlns:a16="http://schemas.microsoft.com/office/drawing/2014/main" id="{4BB83B89-BA73-E80C-BEB9-70B4B0207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4162668"/>
            <a:ext cx="128182" cy="113908"/>
          </a:xfrm>
          <a:prstGeom prst="rect">
            <a:avLst/>
          </a:prstGeom>
          <a:noFill/>
          <a:extLst>
            <a:ext uri="{909E8E84-426E-40DD-AFC4-6F175D3DCCD1}">
              <a14:hiddenFill xmlns:a14="http://schemas.microsoft.com/office/drawing/2010/main">
                <a:solidFill>
                  <a:srgbClr val="FFFFFF"/>
                </a:solidFill>
              </a14:hiddenFill>
            </a:ext>
          </a:extLst>
        </p:spPr>
      </p:pic>
      <p:sp>
        <p:nvSpPr>
          <p:cNvPr id="19483" name="TextBox 19482">
            <a:extLst>
              <a:ext uri="{FF2B5EF4-FFF2-40B4-BE49-F238E27FC236}">
                <a16:creationId xmlns:a16="http://schemas.microsoft.com/office/drawing/2014/main" id="{2426DE19-DE1B-800E-C0C3-0FC10D2C8ADB}"/>
              </a:ext>
            </a:extLst>
          </p:cNvPr>
          <p:cNvSpPr txBox="1"/>
          <p:nvPr/>
        </p:nvSpPr>
        <p:spPr>
          <a:xfrm>
            <a:off x="2201012" y="1480503"/>
            <a:ext cx="2050923" cy="276999"/>
          </a:xfrm>
          <a:prstGeom prst="rect">
            <a:avLst/>
          </a:prstGeom>
          <a:noFill/>
        </p:spPr>
        <p:txBody>
          <a:bodyPr wrap="square" rtlCol="0">
            <a:spAutoFit/>
          </a:bodyPr>
          <a:lstStyle/>
          <a:p>
            <a:r>
              <a:rPr lang="en-US" sz="1200" dirty="0">
                <a:solidFill>
                  <a:schemeClr val="accent1">
                    <a:lumMod val="50000"/>
                  </a:schemeClr>
                </a:solidFill>
              </a:rPr>
              <a:t>Enformer features</a:t>
            </a:r>
          </a:p>
        </p:txBody>
      </p:sp>
      <p:pic>
        <p:nvPicPr>
          <p:cNvPr id="19498" name="Picture 4">
            <a:extLst>
              <a:ext uri="{FF2B5EF4-FFF2-40B4-BE49-F238E27FC236}">
                <a16:creationId xmlns:a16="http://schemas.microsoft.com/office/drawing/2014/main" id="{82A6AE4A-C69F-7CBF-C8F0-E0A8BD6AE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588" y="212896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0" name="Picture 4">
            <a:extLst>
              <a:ext uri="{FF2B5EF4-FFF2-40B4-BE49-F238E27FC236}">
                <a16:creationId xmlns:a16="http://schemas.microsoft.com/office/drawing/2014/main" id="{3ACAC987-E501-ACB9-6448-903978AAB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3609" y="212896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1" name="Picture 4">
            <a:extLst>
              <a:ext uri="{FF2B5EF4-FFF2-40B4-BE49-F238E27FC236}">
                <a16:creationId xmlns:a16="http://schemas.microsoft.com/office/drawing/2014/main" id="{76299BE0-AC02-0935-9443-E60E8E37D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43390" y="2456207"/>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2" name="Picture 4">
            <a:extLst>
              <a:ext uri="{FF2B5EF4-FFF2-40B4-BE49-F238E27FC236}">
                <a16:creationId xmlns:a16="http://schemas.microsoft.com/office/drawing/2014/main" id="{14963795-0B36-86D0-78E6-FC511ED36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3951" y="245620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3" name="Picture 4">
            <a:extLst>
              <a:ext uri="{FF2B5EF4-FFF2-40B4-BE49-F238E27FC236}">
                <a16:creationId xmlns:a16="http://schemas.microsoft.com/office/drawing/2014/main" id="{0492EF6D-184B-80A7-D5B7-184DFD5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4327" y="279069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4" name="Picture 4">
            <a:extLst>
              <a:ext uri="{FF2B5EF4-FFF2-40B4-BE49-F238E27FC236}">
                <a16:creationId xmlns:a16="http://schemas.microsoft.com/office/drawing/2014/main" id="{B32F288E-2885-AF20-03CB-E8F12627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6000" y="279429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5" name="Picture 4">
            <a:extLst>
              <a:ext uri="{FF2B5EF4-FFF2-40B4-BE49-F238E27FC236}">
                <a16:creationId xmlns:a16="http://schemas.microsoft.com/office/drawing/2014/main" id="{2767D7E6-A4C9-A310-5DC0-F6796AE9A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321" y="310505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6" name="Picture 4">
            <a:extLst>
              <a:ext uri="{FF2B5EF4-FFF2-40B4-BE49-F238E27FC236}">
                <a16:creationId xmlns:a16="http://schemas.microsoft.com/office/drawing/2014/main" id="{3A4745CC-EBBC-1405-4620-534C1E734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5066" y="3108654"/>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7" name="Picture 4">
            <a:extLst>
              <a:ext uri="{FF2B5EF4-FFF2-40B4-BE49-F238E27FC236}">
                <a16:creationId xmlns:a16="http://schemas.microsoft.com/office/drawing/2014/main" id="{3D1ECA45-529F-9C95-1CB8-59CA92D73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64689" y="345962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8" name="Picture 4">
            <a:extLst>
              <a:ext uri="{FF2B5EF4-FFF2-40B4-BE49-F238E27FC236}">
                <a16:creationId xmlns:a16="http://schemas.microsoft.com/office/drawing/2014/main" id="{54A9EDFF-5D43-907A-7E26-5C3BE6738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3662" y="3459139"/>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9" name="Picture 4">
            <a:extLst>
              <a:ext uri="{FF2B5EF4-FFF2-40B4-BE49-F238E27FC236}">
                <a16:creationId xmlns:a16="http://schemas.microsoft.com/office/drawing/2014/main" id="{85C1677D-92DB-1665-1357-2CC53AFDC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321" y="384851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0" name="Picture 4">
            <a:extLst>
              <a:ext uri="{FF2B5EF4-FFF2-40B4-BE49-F238E27FC236}">
                <a16:creationId xmlns:a16="http://schemas.microsoft.com/office/drawing/2014/main" id="{FE2E6300-46E3-848F-8F66-5DDE2175D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5578" y="384799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1" name="Picture 4">
            <a:extLst>
              <a:ext uri="{FF2B5EF4-FFF2-40B4-BE49-F238E27FC236}">
                <a16:creationId xmlns:a16="http://schemas.microsoft.com/office/drawing/2014/main" id="{FC247C3A-013C-649A-AEF0-70DEBF74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4327" y="424892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2" name="Picture 4">
            <a:extLst>
              <a:ext uri="{FF2B5EF4-FFF2-40B4-BE49-F238E27FC236}">
                <a16:creationId xmlns:a16="http://schemas.microsoft.com/office/drawing/2014/main" id="{FA21ADA6-B78C-AF30-423C-B232D70C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9908" y="4247954"/>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39" name="Picture 10">
            <a:extLst>
              <a:ext uri="{FF2B5EF4-FFF2-40B4-BE49-F238E27FC236}">
                <a16:creationId xmlns:a16="http://schemas.microsoft.com/office/drawing/2014/main" id="{AF922FF3-73B8-6124-8343-C59496BBA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283" y="4551073"/>
            <a:ext cx="48803" cy="119428"/>
          </a:xfrm>
          <a:prstGeom prst="rect">
            <a:avLst/>
          </a:prstGeom>
          <a:noFill/>
          <a:extLst>
            <a:ext uri="{909E8E84-426E-40DD-AFC4-6F175D3DCCD1}">
              <a14:hiddenFill xmlns:a14="http://schemas.microsoft.com/office/drawing/2010/main">
                <a:solidFill>
                  <a:srgbClr val="FFFFFF"/>
                </a:solidFill>
              </a14:hiddenFill>
            </a:ext>
          </a:extLst>
        </p:spPr>
      </p:pic>
      <p:pic>
        <p:nvPicPr>
          <p:cNvPr id="19540" name="Picture 12">
            <a:extLst>
              <a:ext uri="{FF2B5EF4-FFF2-40B4-BE49-F238E27FC236}">
                <a16:creationId xmlns:a16="http://schemas.microsoft.com/office/drawing/2014/main" id="{6DE4C8C9-78E8-23B9-3E84-C45302B5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903283" y="4683363"/>
            <a:ext cx="48804" cy="119429"/>
          </a:xfrm>
          <a:prstGeom prst="rect">
            <a:avLst/>
          </a:prstGeom>
          <a:noFill/>
          <a:extLst>
            <a:ext uri="{909E8E84-426E-40DD-AFC4-6F175D3DCCD1}">
              <a14:hiddenFill xmlns:a14="http://schemas.microsoft.com/office/drawing/2010/main">
                <a:solidFill>
                  <a:srgbClr val="FFFFFF"/>
                </a:solidFill>
              </a14:hiddenFill>
            </a:ext>
          </a:extLst>
        </p:spPr>
      </p:pic>
      <p:sp>
        <p:nvSpPr>
          <p:cNvPr id="19546" name="TextBox 19545">
            <a:extLst>
              <a:ext uri="{FF2B5EF4-FFF2-40B4-BE49-F238E27FC236}">
                <a16:creationId xmlns:a16="http://schemas.microsoft.com/office/drawing/2014/main" id="{F89F724D-4808-CFA1-CD2D-DA15BAF8EE36}"/>
              </a:ext>
            </a:extLst>
          </p:cNvPr>
          <p:cNvSpPr txBox="1"/>
          <p:nvPr/>
        </p:nvSpPr>
        <p:spPr>
          <a:xfrm>
            <a:off x="927313" y="935634"/>
            <a:ext cx="7505487" cy="338554"/>
          </a:xfrm>
          <a:prstGeom prst="rect">
            <a:avLst/>
          </a:prstGeom>
          <a:noFill/>
        </p:spPr>
        <p:txBody>
          <a:bodyPr wrap="square" rtlCol="0">
            <a:spAutoFit/>
          </a:bodyPr>
          <a:lstStyle/>
          <a:p>
            <a:r>
              <a:rPr lang="en-US" sz="1600" b="1" dirty="0">
                <a:solidFill>
                  <a:schemeClr val="accent1">
                    <a:lumMod val="50000"/>
                  </a:schemeClr>
                </a:solidFill>
              </a:rPr>
              <a:t>Add signal to donor-derived fragment class</a:t>
            </a:r>
          </a:p>
        </p:txBody>
      </p:sp>
      <p:sp>
        <p:nvSpPr>
          <p:cNvPr id="19548" name="TextBox 19547">
            <a:extLst>
              <a:ext uri="{FF2B5EF4-FFF2-40B4-BE49-F238E27FC236}">
                <a16:creationId xmlns:a16="http://schemas.microsoft.com/office/drawing/2014/main" id="{40B6C2CF-31A8-8ECF-4C91-A6FD75BB7638}"/>
              </a:ext>
            </a:extLst>
          </p:cNvPr>
          <p:cNvSpPr txBox="1"/>
          <p:nvPr/>
        </p:nvSpPr>
        <p:spPr>
          <a:xfrm rot="16200000">
            <a:off x="-135285" y="2433250"/>
            <a:ext cx="2046515" cy="276999"/>
          </a:xfrm>
          <a:prstGeom prst="rect">
            <a:avLst/>
          </a:prstGeom>
          <a:noFill/>
        </p:spPr>
        <p:txBody>
          <a:bodyPr wrap="square" rtlCol="0">
            <a:spAutoFit/>
          </a:bodyPr>
          <a:lstStyle/>
          <a:p>
            <a:r>
              <a:rPr lang="en-US" sz="1200" dirty="0">
                <a:solidFill>
                  <a:schemeClr val="accent1">
                    <a:lumMod val="50000"/>
                  </a:schemeClr>
                </a:solidFill>
              </a:rPr>
              <a:t>Samples</a:t>
            </a:r>
          </a:p>
        </p:txBody>
      </p:sp>
      <p:pic>
        <p:nvPicPr>
          <p:cNvPr id="22530" name="Picture 2">
            <a:extLst>
              <a:ext uri="{FF2B5EF4-FFF2-40B4-BE49-F238E27FC236}">
                <a16:creationId xmlns:a16="http://schemas.microsoft.com/office/drawing/2014/main" id="{BD58D54D-EB1E-3DB6-68B3-4BB421D11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80" y="880996"/>
            <a:ext cx="481539" cy="3931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EB8BFF7-0ED9-29B1-C57E-3757ABB80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5545" y="208956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X | Alphabet Wiki | Fandom">
            <a:extLst>
              <a:ext uri="{FF2B5EF4-FFF2-40B4-BE49-F238E27FC236}">
                <a16:creationId xmlns:a16="http://schemas.microsoft.com/office/drawing/2014/main" id="{C9D1699C-1E76-06DD-03AE-9559BB4565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4664" y="2026594"/>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22528" name="Picture 10" descr="X | Alphabet Wiki | Fandom">
            <a:extLst>
              <a:ext uri="{FF2B5EF4-FFF2-40B4-BE49-F238E27FC236}">
                <a16:creationId xmlns:a16="http://schemas.microsoft.com/office/drawing/2014/main" id="{FE104979-17D6-F37A-38A8-CEC485470D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018" y="2003276"/>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0" descr="X | Alphabet Wiki | Fandom">
            <a:extLst>
              <a:ext uri="{FF2B5EF4-FFF2-40B4-BE49-F238E27FC236}">
                <a16:creationId xmlns:a16="http://schemas.microsoft.com/office/drawing/2014/main" id="{760EC6D2-2F61-A78F-E872-3A26C340EE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393" y="2633462"/>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10" descr="X | Alphabet Wiki | Fandom">
            <a:extLst>
              <a:ext uri="{FF2B5EF4-FFF2-40B4-BE49-F238E27FC236}">
                <a16:creationId xmlns:a16="http://schemas.microsoft.com/office/drawing/2014/main" id="{E8E9268F-21B3-625A-F29D-EB00FC4AD3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360" y="2607621"/>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X | Alphabet Wiki | Fandom">
            <a:extLst>
              <a:ext uri="{FF2B5EF4-FFF2-40B4-BE49-F238E27FC236}">
                <a16:creationId xmlns:a16="http://schemas.microsoft.com/office/drawing/2014/main" id="{A9A4839C-6D25-0E1A-3E57-0B8B3EBAB3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8" y="1987330"/>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X | Alphabet Wiki | Fandom">
            <a:extLst>
              <a:ext uri="{FF2B5EF4-FFF2-40B4-BE49-F238E27FC236}">
                <a16:creationId xmlns:a16="http://schemas.microsoft.com/office/drawing/2014/main" id="{8F2B013A-7CA2-17F5-FF65-678ABE3C4E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2842" y="2604614"/>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X | Alphabet Wiki | Fandom">
            <a:extLst>
              <a:ext uri="{FF2B5EF4-FFF2-40B4-BE49-F238E27FC236}">
                <a16:creationId xmlns:a16="http://schemas.microsoft.com/office/drawing/2014/main" id="{72733B0F-1B4F-9EB3-6968-6161040F0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7522" y="2019185"/>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X | Alphabet Wiki | Fandom">
            <a:extLst>
              <a:ext uri="{FF2B5EF4-FFF2-40B4-BE49-F238E27FC236}">
                <a16:creationId xmlns:a16="http://schemas.microsoft.com/office/drawing/2014/main" id="{04EA7B4C-81B2-B706-A4B8-E1CB82C778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723" y="2622358"/>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X | Alphabet Wiki | Fandom">
            <a:extLst>
              <a:ext uri="{FF2B5EF4-FFF2-40B4-BE49-F238E27FC236}">
                <a16:creationId xmlns:a16="http://schemas.microsoft.com/office/drawing/2014/main" id="{FE45A18F-260C-7520-0997-47E4651B77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1935" y="2003522"/>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X | Alphabet Wiki | Fandom">
            <a:extLst>
              <a:ext uri="{FF2B5EF4-FFF2-40B4-BE49-F238E27FC236}">
                <a16:creationId xmlns:a16="http://schemas.microsoft.com/office/drawing/2014/main" id="{EE682AF8-37BD-A3D8-59B8-825D506BB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944" y="2622358"/>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descr="X | Alphabet Wiki | Fandom">
            <a:extLst>
              <a:ext uri="{FF2B5EF4-FFF2-40B4-BE49-F238E27FC236}">
                <a16:creationId xmlns:a16="http://schemas.microsoft.com/office/drawing/2014/main" id="{22824D63-8DE6-91DC-609A-84167EC2C2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4572" y="2979970"/>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X | Alphabet Wiki | Fandom">
            <a:extLst>
              <a:ext uri="{FF2B5EF4-FFF2-40B4-BE49-F238E27FC236}">
                <a16:creationId xmlns:a16="http://schemas.microsoft.com/office/drawing/2014/main" id="{1D5F858E-679D-6910-CEB7-40CFE1506F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723" y="2967379"/>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X | Alphabet Wiki | Fandom">
            <a:extLst>
              <a:ext uri="{FF2B5EF4-FFF2-40B4-BE49-F238E27FC236}">
                <a16:creationId xmlns:a16="http://schemas.microsoft.com/office/drawing/2014/main" id="{3B402687-B532-632E-748E-099F194F5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018" y="2967379"/>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X | Alphabet Wiki | Fandom">
            <a:extLst>
              <a:ext uri="{FF2B5EF4-FFF2-40B4-BE49-F238E27FC236}">
                <a16:creationId xmlns:a16="http://schemas.microsoft.com/office/drawing/2014/main" id="{F4B27B2C-13BE-AEF2-DDCB-1106ED83E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294" y="2937348"/>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X | Alphabet Wiki | Fandom">
            <a:extLst>
              <a:ext uri="{FF2B5EF4-FFF2-40B4-BE49-F238E27FC236}">
                <a16:creationId xmlns:a16="http://schemas.microsoft.com/office/drawing/2014/main" id="{EE08C08D-77B7-A6C5-425B-3F69C628E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1737" y="2965842"/>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X | Alphabet Wiki | Fandom">
            <a:extLst>
              <a:ext uri="{FF2B5EF4-FFF2-40B4-BE49-F238E27FC236}">
                <a16:creationId xmlns:a16="http://schemas.microsoft.com/office/drawing/2014/main" id="{F4E57C72-9351-C80F-577B-548D26BD7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492" y="4068719"/>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X | Alphabet Wiki | Fandom">
            <a:extLst>
              <a:ext uri="{FF2B5EF4-FFF2-40B4-BE49-F238E27FC236}">
                <a16:creationId xmlns:a16="http://schemas.microsoft.com/office/drawing/2014/main" id="{6F9E04FF-973E-3EC5-17FE-0F242C486E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4051" y="4081944"/>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X | Alphabet Wiki | Fandom">
            <a:extLst>
              <a:ext uri="{FF2B5EF4-FFF2-40B4-BE49-F238E27FC236}">
                <a16:creationId xmlns:a16="http://schemas.microsoft.com/office/drawing/2014/main" id="{0A9709CA-DE3D-1544-B59B-18D27AEA83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7250" y="4065761"/>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X | Alphabet Wiki | Fandom">
            <a:extLst>
              <a:ext uri="{FF2B5EF4-FFF2-40B4-BE49-F238E27FC236}">
                <a16:creationId xmlns:a16="http://schemas.microsoft.com/office/drawing/2014/main" id="{DC5E92EB-EF35-35AF-71E4-2A3362BA6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6966" y="4044546"/>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X | Alphabet Wiki | Fandom">
            <a:extLst>
              <a:ext uri="{FF2B5EF4-FFF2-40B4-BE49-F238E27FC236}">
                <a16:creationId xmlns:a16="http://schemas.microsoft.com/office/drawing/2014/main" id="{0DC64859-FA69-D5FE-D365-4C8DF5B9B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4880" y="4065761"/>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X | Alphabet Wiki | Fandom">
            <a:extLst>
              <a:ext uri="{FF2B5EF4-FFF2-40B4-BE49-F238E27FC236}">
                <a16:creationId xmlns:a16="http://schemas.microsoft.com/office/drawing/2014/main" id="{56617C3A-CEA1-C7D7-3614-3D74A96200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492" y="3348111"/>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X | Alphabet Wiki | Fandom">
            <a:extLst>
              <a:ext uri="{FF2B5EF4-FFF2-40B4-BE49-F238E27FC236}">
                <a16:creationId xmlns:a16="http://schemas.microsoft.com/office/drawing/2014/main" id="{0DFB34BE-C4BB-A820-7284-95E5A104A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990" y="3321463"/>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X | Alphabet Wiki | Fandom">
            <a:extLst>
              <a:ext uri="{FF2B5EF4-FFF2-40B4-BE49-F238E27FC236}">
                <a16:creationId xmlns:a16="http://schemas.microsoft.com/office/drawing/2014/main" id="{55005394-F572-B379-BF09-2FB856F0D8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703" y="3299467"/>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X | Alphabet Wiki | Fandom">
            <a:extLst>
              <a:ext uri="{FF2B5EF4-FFF2-40B4-BE49-F238E27FC236}">
                <a16:creationId xmlns:a16="http://schemas.microsoft.com/office/drawing/2014/main" id="{DCEB4B57-4810-D990-799C-042F65C4E6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6079" y="3285282"/>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X | Alphabet Wiki | Fandom">
            <a:extLst>
              <a:ext uri="{FF2B5EF4-FFF2-40B4-BE49-F238E27FC236}">
                <a16:creationId xmlns:a16="http://schemas.microsoft.com/office/drawing/2014/main" id="{222E4CA3-9115-113E-DB84-6F0829DE78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809" y="3291446"/>
            <a:ext cx="275352" cy="275352"/>
          </a:xfrm>
          <a:prstGeom prst="rect">
            <a:avLst/>
          </a:prstGeom>
          <a:noFill/>
          <a:extLst>
            <a:ext uri="{909E8E84-426E-40DD-AFC4-6F175D3DCCD1}">
              <a14:hiddenFill xmlns:a14="http://schemas.microsoft.com/office/drawing/2010/main">
                <a:solidFill>
                  <a:srgbClr val="FFFFFF"/>
                </a:solidFill>
              </a14:hiddenFill>
            </a:ext>
          </a:extLst>
        </p:spPr>
      </p:pic>
      <p:pic>
        <p:nvPicPr>
          <p:cNvPr id="25600" name="Picture 10">
            <a:extLst>
              <a:ext uri="{FF2B5EF4-FFF2-40B4-BE49-F238E27FC236}">
                <a16:creationId xmlns:a16="http://schemas.microsoft.com/office/drawing/2014/main" id="{6FA09E6E-4FD8-6E8F-7782-A165872A31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8289" y="1969773"/>
            <a:ext cx="3632490" cy="2192895"/>
          </a:xfrm>
          <a:prstGeom prst="rect">
            <a:avLst/>
          </a:prstGeom>
          <a:noFill/>
          <a:extLst>
            <a:ext uri="{909E8E84-426E-40DD-AFC4-6F175D3DCCD1}">
              <a14:hiddenFill xmlns:a14="http://schemas.microsoft.com/office/drawing/2010/main">
                <a:solidFill>
                  <a:srgbClr val="FFFFFF"/>
                </a:solidFill>
              </a14:hiddenFill>
            </a:ext>
          </a:extLst>
        </p:spPr>
      </p:pic>
      <p:sp>
        <p:nvSpPr>
          <p:cNvPr id="40" name="Slide Number Placeholder 39">
            <a:extLst>
              <a:ext uri="{FF2B5EF4-FFF2-40B4-BE49-F238E27FC236}">
                <a16:creationId xmlns:a16="http://schemas.microsoft.com/office/drawing/2014/main" id="{1AE87005-31A1-B56B-D6E4-DDC6847354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672095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1B73-55AF-05BD-956A-D8618D8C6038}"/>
              </a:ext>
            </a:extLst>
          </p:cNvPr>
          <p:cNvSpPr>
            <a:spLocks noGrp="1"/>
          </p:cNvSpPr>
          <p:nvPr>
            <p:ph type="title"/>
          </p:nvPr>
        </p:nvSpPr>
        <p:spPr>
          <a:xfrm>
            <a:off x="628650" y="-32837"/>
            <a:ext cx="7886700" cy="756670"/>
          </a:xfrm>
        </p:spPr>
        <p:txBody>
          <a:bodyPr>
            <a:normAutofit/>
          </a:bodyPr>
          <a:lstStyle/>
          <a:p>
            <a:r>
              <a:rPr lang="en-US" dirty="0"/>
              <a:t>Back to the drawing board - Simulations</a:t>
            </a:r>
          </a:p>
        </p:txBody>
      </p:sp>
      <p:pic>
        <p:nvPicPr>
          <p:cNvPr id="12" name="Picture 2">
            <a:extLst>
              <a:ext uri="{FF2B5EF4-FFF2-40B4-BE49-F238E27FC236}">
                <a16:creationId xmlns:a16="http://schemas.microsoft.com/office/drawing/2014/main" id="{E490C367-C842-1FDC-9A6E-4764E2DBF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07827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50ED4EFA-0ACE-CC26-2C7D-3EDF66B85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07464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739C9B93-76DB-BD44-6039-85C5389B1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07464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2E4CA86-4240-2437-98B8-7C719077C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73FDAEE-3C63-7FC4-DB3E-34B52CE72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47636"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3748C412-BD3B-931A-E9AE-CD1D0E27E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0073" y="239033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77F0709A-BA1A-7B04-C65E-0823F2DF4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3903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450D5BD9-1695-AED8-F917-25E00284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0551" y="238670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291D6F95-F211-B85F-5837-20FE24C61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3867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F05CCF69-EBB8-98AE-1B02-0724B8FAC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19055" y="238670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EEE6947C-09A6-24DB-D5F1-5786FEFE4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3867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F594E57B-9D51-9855-6832-1A71E7CEB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57086" y="23867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11441C3A-CD2C-576C-0AA3-51261EE58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272416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FF5830DB-2F30-4D61-F6FA-789770E9F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2724159"/>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91A00C14-950F-78B1-782A-DEE15248C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272053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0038A717-7D58-F4CA-0D9E-B7C50CBAF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2720530"/>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6C14A44E-9BD6-DEF3-E6B1-9EF23429E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305798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A50BC894-B606-1BAF-5683-AB6A29E6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305798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3CE60D34-68BB-95A0-7C06-FC06EF46E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305435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BACD0B4A-19E6-F6F7-EBF7-0269138D4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305435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8B249EC1-18A9-8973-1CAD-499368DFF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339180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CDBAA347-CD95-9971-3BD7-6A62D8B1B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3391801"/>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8F3FF352-18D0-5123-5212-86D9C1761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338817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064E70F8-526E-74A9-1D56-B2516683D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3388172"/>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29468677-A628-BE90-90CC-78261363D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80138"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ADBEAD7F-47CF-463A-50C6-DA7750064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052798"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0B9512C9-32FF-20E0-2879-7ECB29555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85235" y="377623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E2209EDD-00CE-5BE6-961F-B71995CD2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30494" y="377623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F6F0A3DC-FF29-12CD-84D1-E071832ED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75713" y="3772603"/>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6" name="Picture 2">
            <a:extLst>
              <a:ext uri="{FF2B5EF4-FFF2-40B4-BE49-F238E27FC236}">
                <a16:creationId xmlns:a16="http://schemas.microsoft.com/office/drawing/2014/main" id="{71D9A33D-9CA4-6FC7-9596-FDE73517D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003747" y="37726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2">
            <a:extLst>
              <a:ext uri="{FF2B5EF4-FFF2-40B4-BE49-F238E27FC236}">
                <a16:creationId xmlns:a16="http://schemas.microsoft.com/office/drawing/2014/main" id="{8F6D76AD-39CD-32F2-FD2D-ED5FFF82B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24217" y="3772606"/>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2">
            <a:extLst>
              <a:ext uri="{FF2B5EF4-FFF2-40B4-BE49-F238E27FC236}">
                <a16:creationId xmlns:a16="http://schemas.microsoft.com/office/drawing/2014/main" id="{A750CA98-3818-0EA5-D848-36502966F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9476" y="377260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2">
            <a:extLst>
              <a:ext uri="{FF2B5EF4-FFF2-40B4-BE49-F238E27FC236}">
                <a16:creationId xmlns:a16="http://schemas.microsoft.com/office/drawing/2014/main" id="{42434F70-BE2F-6114-AC2C-9CE9224F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62248" y="3772604"/>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2">
            <a:extLst>
              <a:ext uri="{FF2B5EF4-FFF2-40B4-BE49-F238E27FC236}">
                <a16:creationId xmlns:a16="http://schemas.microsoft.com/office/drawing/2014/main" id="{2E7D01A3-A325-8BFC-492C-8380EAD92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4976" y="416629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2">
            <a:extLst>
              <a:ext uri="{FF2B5EF4-FFF2-40B4-BE49-F238E27FC236}">
                <a16:creationId xmlns:a16="http://schemas.microsoft.com/office/drawing/2014/main" id="{E3D81DE6-C255-25DE-85AA-A8795132B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25332" y="4166297"/>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7" name="Picture 2">
            <a:extLst>
              <a:ext uri="{FF2B5EF4-FFF2-40B4-BE49-F238E27FC236}">
                <a16:creationId xmlns:a16="http://schemas.microsoft.com/office/drawing/2014/main" id="{1B1B25D8-D798-6693-8B03-1ED00AE4B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8585" y="4162668"/>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19469" name="Picture 2">
            <a:extLst>
              <a:ext uri="{FF2B5EF4-FFF2-40B4-BE49-F238E27FC236}">
                <a16:creationId xmlns:a16="http://schemas.microsoft.com/office/drawing/2014/main" id="{4BB83B89-BA73-E80C-BEB9-70B4B0207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4314" y="4162668"/>
            <a:ext cx="128182" cy="113908"/>
          </a:xfrm>
          <a:prstGeom prst="rect">
            <a:avLst/>
          </a:prstGeom>
          <a:noFill/>
          <a:extLst>
            <a:ext uri="{909E8E84-426E-40DD-AFC4-6F175D3DCCD1}">
              <a14:hiddenFill xmlns:a14="http://schemas.microsoft.com/office/drawing/2010/main">
                <a:solidFill>
                  <a:srgbClr val="FFFFFF"/>
                </a:solidFill>
              </a14:hiddenFill>
            </a:ext>
          </a:extLst>
        </p:spPr>
      </p:pic>
      <p:sp>
        <p:nvSpPr>
          <p:cNvPr id="19483" name="TextBox 19482">
            <a:extLst>
              <a:ext uri="{FF2B5EF4-FFF2-40B4-BE49-F238E27FC236}">
                <a16:creationId xmlns:a16="http://schemas.microsoft.com/office/drawing/2014/main" id="{2426DE19-DE1B-800E-C0C3-0FC10D2C8ADB}"/>
              </a:ext>
            </a:extLst>
          </p:cNvPr>
          <p:cNvSpPr txBox="1"/>
          <p:nvPr/>
        </p:nvSpPr>
        <p:spPr>
          <a:xfrm>
            <a:off x="2201012" y="1480503"/>
            <a:ext cx="2050923" cy="276999"/>
          </a:xfrm>
          <a:prstGeom prst="rect">
            <a:avLst/>
          </a:prstGeom>
          <a:noFill/>
        </p:spPr>
        <p:txBody>
          <a:bodyPr wrap="square" rtlCol="0">
            <a:spAutoFit/>
          </a:bodyPr>
          <a:lstStyle/>
          <a:p>
            <a:r>
              <a:rPr lang="en-US" sz="1200" dirty="0">
                <a:solidFill>
                  <a:schemeClr val="accent1">
                    <a:lumMod val="50000"/>
                  </a:schemeClr>
                </a:solidFill>
              </a:rPr>
              <a:t>Enformer features</a:t>
            </a:r>
          </a:p>
        </p:txBody>
      </p:sp>
      <p:pic>
        <p:nvPicPr>
          <p:cNvPr id="19498" name="Picture 4">
            <a:extLst>
              <a:ext uri="{FF2B5EF4-FFF2-40B4-BE49-F238E27FC236}">
                <a16:creationId xmlns:a16="http://schemas.microsoft.com/office/drawing/2014/main" id="{82A6AE4A-C69F-7CBF-C8F0-E0A8BD6AE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588" y="212896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0" name="Picture 4">
            <a:extLst>
              <a:ext uri="{FF2B5EF4-FFF2-40B4-BE49-F238E27FC236}">
                <a16:creationId xmlns:a16="http://schemas.microsoft.com/office/drawing/2014/main" id="{3ACAC987-E501-ACB9-6448-903978AAB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3609" y="212896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1" name="Picture 4">
            <a:extLst>
              <a:ext uri="{FF2B5EF4-FFF2-40B4-BE49-F238E27FC236}">
                <a16:creationId xmlns:a16="http://schemas.microsoft.com/office/drawing/2014/main" id="{76299BE0-AC02-0935-9443-E60E8E37D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43390" y="2456207"/>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2" name="Picture 4">
            <a:extLst>
              <a:ext uri="{FF2B5EF4-FFF2-40B4-BE49-F238E27FC236}">
                <a16:creationId xmlns:a16="http://schemas.microsoft.com/office/drawing/2014/main" id="{14963795-0B36-86D0-78E6-FC511ED36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3951" y="245620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3" name="Picture 4">
            <a:extLst>
              <a:ext uri="{FF2B5EF4-FFF2-40B4-BE49-F238E27FC236}">
                <a16:creationId xmlns:a16="http://schemas.microsoft.com/office/drawing/2014/main" id="{0492EF6D-184B-80A7-D5B7-184DFD5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4327" y="279069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4" name="Picture 4">
            <a:extLst>
              <a:ext uri="{FF2B5EF4-FFF2-40B4-BE49-F238E27FC236}">
                <a16:creationId xmlns:a16="http://schemas.microsoft.com/office/drawing/2014/main" id="{B32F288E-2885-AF20-03CB-E8F12627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6000" y="279429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5" name="Picture 4">
            <a:extLst>
              <a:ext uri="{FF2B5EF4-FFF2-40B4-BE49-F238E27FC236}">
                <a16:creationId xmlns:a16="http://schemas.microsoft.com/office/drawing/2014/main" id="{2767D7E6-A4C9-A310-5DC0-F6796AE9A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321" y="310505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6" name="Picture 4">
            <a:extLst>
              <a:ext uri="{FF2B5EF4-FFF2-40B4-BE49-F238E27FC236}">
                <a16:creationId xmlns:a16="http://schemas.microsoft.com/office/drawing/2014/main" id="{3A4745CC-EBBC-1405-4620-534C1E734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5066" y="3108654"/>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7" name="Picture 4">
            <a:extLst>
              <a:ext uri="{FF2B5EF4-FFF2-40B4-BE49-F238E27FC236}">
                <a16:creationId xmlns:a16="http://schemas.microsoft.com/office/drawing/2014/main" id="{3D1ECA45-529F-9C95-1CB8-59CA92D73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64689" y="3459625"/>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8" name="Picture 4">
            <a:extLst>
              <a:ext uri="{FF2B5EF4-FFF2-40B4-BE49-F238E27FC236}">
                <a16:creationId xmlns:a16="http://schemas.microsoft.com/office/drawing/2014/main" id="{54A9EDFF-5D43-907A-7E26-5C3BE6738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3662" y="3459139"/>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09" name="Picture 4">
            <a:extLst>
              <a:ext uri="{FF2B5EF4-FFF2-40B4-BE49-F238E27FC236}">
                <a16:creationId xmlns:a16="http://schemas.microsoft.com/office/drawing/2014/main" id="{85C1677D-92DB-1665-1357-2CC53AFDC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8321" y="384851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0" name="Picture 4">
            <a:extLst>
              <a:ext uri="{FF2B5EF4-FFF2-40B4-BE49-F238E27FC236}">
                <a16:creationId xmlns:a16="http://schemas.microsoft.com/office/drawing/2014/main" id="{FE2E6300-46E3-848F-8F66-5DDE2175D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55578" y="384799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1" name="Picture 4">
            <a:extLst>
              <a:ext uri="{FF2B5EF4-FFF2-40B4-BE49-F238E27FC236}">
                <a16:creationId xmlns:a16="http://schemas.microsoft.com/office/drawing/2014/main" id="{FC247C3A-013C-649A-AEF0-70DEBF74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354327" y="4248926"/>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12" name="Picture 4">
            <a:extLst>
              <a:ext uri="{FF2B5EF4-FFF2-40B4-BE49-F238E27FC236}">
                <a16:creationId xmlns:a16="http://schemas.microsoft.com/office/drawing/2014/main" id="{FA21ADA6-B78C-AF30-423C-B232D70C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649908" y="4247954"/>
            <a:ext cx="162345" cy="53297"/>
          </a:xfrm>
          <a:prstGeom prst="rect">
            <a:avLst/>
          </a:prstGeom>
          <a:noFill/>
          <a:extLst>
            <a:ext uri="{909E8E84-426E-40DD-AFC4-6F175D3DCCD1}">
              <a14:hiddenFill xmlns:a14="http://schemas.microsoft.com/office/drawing/2010/main">
                <a:solidFill>
                  <a:srgbClr val="FFFFFF"/>
                </a:solidFill>
              </a14:hiddenFill>
            </a:ext>
          </a:extLst>
        </p:spPr>
      </p:pic>
      <p:pic>
        <p:nvPicPr>
          <p:cNvPr id="19539" name="Picture 10">
            <a:extLst>
              <a:ext uri="{FF2B5EF4-FFF2-40B4-BE49-F238E27FC236}">
                <a16:creationId xmlns:a16="http://schemas.microsoft.com/office/drawing/2014/main" id="{AF922FF3-73B8-6124-8343-C59496BBA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283" y="4551073"/>
            <a:ext cx="48803" cy="119428"/>
          </a:xfrm>
          <a:prstGeom prst="rect">
            <a:avLst/>
          </a:prstGeom>
          <a:noFill/>
          <a:extLst>
            <a:ext uri="{909E8E84-426E-40DD-AFC4-6F175D3DCCD1}">
              <a14:hiddenFill xmlns:a14="http://schemas.microsoft.com/office/drawing/2010/main">
                <a:solidFill>
                  <a:srgbClr val="FFFFFF"/>
                </a:solidFill>
              </a14:hiddenFill>
            </a:ext>
          </a:extLst>
        </p:spPr>
      </p:pic>
      <p:pic>
        <p:nvPicPr>
          <p:cNvPr id="19540" name="Picture 12">
            <a:extLst>
              <a:ext uri="{FF2B5EF4-FFF2-40B4-BE49-F238E27FC236}">
                <a16:creationId xmlns:a16="http://schemas.microsoft.com/office/drawing/2014/main" id="{6DE4C8C9-78E8-23B9-3E84-C45302B5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903283" y="4683363"/>
            <a:ext cx="48804" cy="119429"/>
          </a:xfrm>
          <a:prstGeom prst="rect">
            <a:avLst/>
          </a:prstGeom>
          <a:noFill/>
          <a:extLst>
            <a:ext uri="{909E8E84-426E-40DD-AFC4-6F175D3DCCD1}">
              <a14:hiddenFill xmlns:a14="http://schemas.microsoft.com/office/drawing/2010/main">
                <a:solidFill>
                  <a:srgbClr val="FFFFFF"/>
                </a:solidFill>
              </a14:hiddenFill>
            </a:ext>
          </a:extLst>
        </p:spPr>
      </p:pic>
      <p:sp>
        <p:nvSpPr>
          <p:cNvPr id="19546" name="TextBox 19545">
            <a:extLst>
              <a:ext uri="{FF2B5EF4-FFF2-40B4-BE49-F238E27FC236}">
                <a16:creationId xmlns:a16="http://schemas.microsoft.com/office/drawing/2014/main" id="{F89F724D-4808-CFA1-CD2D-DA15BAF8EE36}"/>
              </a:ext>
            </a:extLst>
          </p:cNvPr>
          <p:cNvSpPr txBox="1"/>
          <p:nvPr/>
        </p:nvSpPr>
        <p:spPr>
          <a:xfrm>
            <a:off x="927313" y="935634"/>
            <a:ext cx="7505487" cy="338554"/>
          </a:xfrm>
          <a:prstGeom prst="rect">
            <a:avLst/>
          </a:prstGeom>
          <a:noFill/>
        </p:spPr>
        <p:txBody>
          <a:bodyPr wrap="square" rtlCol="0">
            <a:spAutoFit/>
          </a:bodyPr>
          <a:lstStyle/>
          <a:p>
            <a:r>
              <a:rPr lang="en-US" sz="1600" b="1" dirty="0">
                <a:solidFill>
                  <a:schemeClr val="accent1">
                    <a:lumMod val="50000"/>
                  </a:schemeClr>
                </a:solidFill>
              </a:rPr>
              <a:t>Add different signal to recipient-derived fragment class</a:t>
            </a:r>
          </a:p>
        </p:txBody>
      </p:sp>
      <p:sp>
        <p:nvSpPr>
          <p:cNvPr id="19548" name="TextBox 19547">
            <a:extLst>
              <a:ext uri="{FF2B5EF4-FFF2-40B4-BE49-F238E27FC236}">
                <a16:creationId xmlns:a16="http://schemas.microsoft.com/office/drawing/2014/main" id="{40B6C2CF-31A8-8ECF-4C91-A6FD75BB7638}"/>
              </a:ext>
            </a:extLst>
          </p:cNvPr>
          <p:cNvSpPr txBox="1"/>
          <p:nvPr/>
        </p:nvSpPr>
        <p:spPr>
          <a:xfrm rot="16200000">
            <a:off x="-135285" y="2433250"/>
            <a:ext cx="2046515" cy="276999"/>
          </a:xfrm>
          <a:prstGeom prst="rect">
            <a:avLst/>
          </a:prstGeom>
          <a:noFill/>
        </p:spPr>
        <p:txBody>
          <a:bodyPr wrap="square" rtlCol="0">
            <a:spAutoFit/>
          </a:bodyPr>
          <a:lstStyle/>
          <a:p>
            <a:r>
              <a:rPr lang="en-US" sz="1200" dirty="0">
                <a:solidFill>
                  <a:schemeClr val="accent1">
                    <a:lumMod val="50000"/>
                  </a:schemeClr>
                </a:solidFill>
              </a:rPr>
              <a:t>Samples</a:t>
            </a:r>
          </a:p>
        </p:txBody>
      </p:sp>
      <p:pic>
        <p:nvPicPr>
          <p:cNvPr id="28" name="Picture 2">
            <a:extLst>
              <a:ext uri="{FF2B5EF4-FFF2-40B4-BE49-F238E27FC236}">
                <a16:creationId xmlns:a16="http://schemas.microsoft.com/office/drawing/2014/main" id="{CEB8BFF7-0ED9-29B1-C57E-3757ABB80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5545" y="2089565"/>
            <a:ext cx="128182" cy="113908"/>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a:extLst>
              <a:ext uri="{FF2B5EF4-FFF2-40B4-BE49-F238E27FC236}">
                <a16:creationId xmlns:a16="http://schemas.microsoft.com/office/drawing/2014/main" id="{D9FD245F-45FF-B803-BFE2-182DDF1B3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8289" y="1969773"/>
            <a:ext cx="3632490" cy="2192895"/>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Caribbean blue letter x icon - Free caribbean blue letter icons">
            <a:extLst>
              <a:ext uri="{FF2B5EF4-FFF2-40B4-BE49-F238E27FC236}">
                <a16:creationId xmlns:a16="http://schemas.microsoft.com/office/drawing/2014/main" id="{EA29C7D1-739F-DBE8-6637-A592E1F8A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338758" y="2076699"/>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aribbean blue letter x icon - Free caribbean blue letter icons">
            <a:extLst>
              <a:ext uri="{FF2B5EF4-FFF2-40B4-BE49-F238E27FC236}">
                <a16:creationId xmlns:a16="http://schemas.microsoft.com/office/drawing/2014/main" id="{02DAFC01-77F9-AC71-4793-C1F74CBF83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014820" y="2070664"/>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aribbean blue letter x icon - Free caribbean blue letter icons">
            <a:extLst>
              <a:ext uri="{FF2B5EF4-FFF2-40B4-BE49-F238E27FC236}">
                <a16:creationId xmlns:a16="http://schemas.microsoft.com/office/drawing/2014/main" id="{AB0A645E-9A39-7479-D302-B4F0098717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044125" y="2061858"/>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aribbean blue letter x icon - Free caribbean blue letter icons">
            <a:extLst>
              <a:ext uri="{FF2B5EF4-FFF2-40B4-BE49-F238E27FC236}">
                <a16:creationId xmlns:a16="http://schemas.microsoft.com/office/drawing/2014/main" id="{5A6809DD-1EE2-F35B-A583-7D13B23E86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306813" y="2052696"/>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aribbean blue letter x icon - Free caribbean blue letter icons">
            <a:extLst>
              <a:ext uri="{FF2B5EF4-FFF2-40B4-BE49-F238E27FC236}">
                <a16:creationId xmlns:a16="http://schemas.microsoft.com/office/drawing/2014/main" id="{A9173E8E-655D-6504-C999-D2ED0238B3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355585" y="2061858"/>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aribbean blue letter x icon - Free caribbean blue letter icons">
            <a:extLst>
              <a:ext uri="{FF2B5EF4-FFF2-40B4-BE49-F238E27FC236}">
                <a16:creationId xmlns:a16="http://schemas.microsoft.com/office/drawing/2014/main" id="{44FBFCF5-4D3B-ACBA-4C7D-1D434A7B89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345441" y="2657281"/>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aribbean blue letter x icon - Free caribbean blue letter icons">
            <a:extLst>
              <a:ext uri="{FF2B5EF4-FFF2-40B4-BE49-F238E27FC236}">
                <a16:creationId xmlns:a16="http://schemas.microsoft.com/office/drawing/2014/main" id="{3ACF60F1-BA71-D3E2-5945-B3CE92E5C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022243" y="2670435"/>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Caribbean blue letter x icon - Free caribbean blue letter icons">
            <a:extLst>
              <a:ext uri="{FF2B5EF4-FFF2-40B4-BE49-F238E27FC236}">
                <a16:creationId xmlns:a16="http://schemas.microsoft.com/office/drawing/2014/main" id="{D66E955E-81E6-DEF0-D638-73629D3295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355584" y="2666836"/>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aribbean blue letter x icon - Free caribbean blue letter icons">
            <a:extLst>
              <a:ext uri="{FF2B5EF4-FFF2-40B4-BE49-F238E27FC236}">
                <a16:creationId xmlns:a16="http://schemas.microsoft.com/office/drawing/2014/main" id="{7DB64500-2346-14F4-BE5A-C95596A7C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051225" y="2670982"/>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aribbean blue letter x icon - Free caribbean blue letter icons">
            <a:extLst>
              <a:ext uri="{FF2B5EF4-FFF2-40B4-BE49-F238E27FC236}">
                <a16:creationId xmlns:a16="http://schemas.microsoft.com/office/drawing/2014/main" id="{90AE3F36-570D-749C-A4D5-33776D7FE4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306812" y="2679862"/>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aribbean blue letter x icon - Free caribbean blue letter icons">
            <a:extLst>
              <a:ext uri="{FF2B5EF4-FFF2-40B4-BE49-F238E27FC236}">
                <a16:creationId xmlns:a16="http://schemas.microsoft.com/office/drawing/2014/main" id="{C072EDB1-9365-BE5F-CD1B-16B63B4C60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345441" y="3021813"/>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00" name="Picture 2" descr="Caribbean blue letter x icon - Free caribbean blue letter icons">
            <a:extLst>
              <a:ext uri="{FF2B5EF4-FFF2-40B4-BE49-F238E27FC236}">
                <a16:creationId xmlns:a16="http://schemas.microsoft.com/office/drawing/2014/main" id="{02DE7839-B479-4EA7-6C14-57F7F9084A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028257" y="3048405"/>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2" descr="Caribbean blue letter x icon - Free caribbean blue letter icons">
            <a:extLst>
              <a:ext uri="{FF2B5EF4-FFF2-40B4-BE49-F238E27FC236}">
                <a16:creationId xmlns:a16="http://schemas.microsoft.com/office/drawing/2014/main" id="{DB40B5AB-85AC-1C8D-7968-1C343430F8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362583" y="3043145"/>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Caribbean blue letter x icon - Free caribbean blue letter icons">
            <a:extLst>
              <a:ext uri="{FF2B5EF4-FFF2-40B4-BE49-F238E27FC236}">
                <a16:creationId xmlns:a16="http://schemas.microsoft.com/office/drawing/2014/main" id="{F75AE5F6-BBE2-854F-2862-D4691B7A5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051224" y="3042565"/>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2" descr="Caribbean blue letter x icon - Free caribbean blue letter icons">
            <a:extLst>
              <a:ext uri="{FF2B5EF4-FFF2-40B4-BE49-F238E27FC236}">
                <a16:creationId xmlns:a16="http://schemas.microsoft.com/office/drawing/2014/main" id="{78B040A2-AFFE-50E6-4989-A56F23C69B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306811" y="3038458"/>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2" descr="Caribbean blue letter x icon - Free caribbean blue letter icons">
            <a:extLst>
              <a:ext uri="{FF2B5EF4-FFF2-40B4-BE49-F238E27FC236}">
                <a16:creationId xmlns:a16="http://schemas.microsoft.com/office/drawing/2014/main" id="{C2D47CDD-0A83-958D-DFA6-EE3A2789D7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353501" y="3362979"/>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05" name="Picture 2" descr="Caribbean blue letter x icon - Free caribbean blue letter icons">
            <a:extLst>
              <a:ext uri="{FF2B5EF4-FFF2-40B4-BE49-F238E27FC236}">
                <a16:creationId xmlns:a16="http://schemas.microsoft.com/office/drawing/2014/main" id="{A915F39A-C0B4-1C1C-A364-031137CE6B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014819" y="3363925"/>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2" descr="Caribbean blue letter x icon - Free caribbean blue letter icons">
            <a:extLst>
              <a:ext uri="{FF2B5EF4-FFF2-40B4-BE49-F238E27FC236}">
                <a16:creationId xmlns:a16="http://schemas.microsoft.com/office/drawing/2014/main" id="{BA645EE7-6718-E8CB-63C2-52F3E6E71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362410" y="3356547"/>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2" descr="Caribbean blue letter x icon - Free caribbean blue letter icons">
            <a:extLst>
              <a:ext uri="{FF2B5EF4-FFF2-40B4-BE49-F238E27FC236}">
                <a16:creationId xmlns:a16="http://schemas.microsoft.com/office/drawing/2014/main" id="{A313713F-DF78-E225-AFEE-6F6791B9B7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036276" y="3362979"/>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09" name="Picture 2" descr="Caribbean blue letter x icon - Free caribbean blue letter icons">
            <a:extLst>
              <a:ext uri="{FF2B5EF4-FFF2-40B4-BE49-F238E27FC236}">
                <a16:creationId xmlns:a16="http://schemas.microsoft.com/office/drawing/2014/main" id="{45AD1E3B-AEE4-9695-1B33-878F142767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332924" y="3370560"/>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11" name="Picture 2" descr="Caribbean blue letter x icon - Free caribbean blue letter icons">
            <a:extLst>
              <a:ext uri="{FF2B5EF4-FFF2-40B4-BE49-F238E27FC236}">
                <a16:creationId xmlns:a16="http://schemas.microsoft.com/office/drawing/2014/main" id="{FD4954BF-91A4-3D54-88DB-598A47D5E7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332598" y="4118980"/>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2" descr="Caribbean blue letter x icon - Free caribbean blue letter icons">
            <a:extLst>
              <a:ext uri="{FF2B5EF4-FFF2-40B4-BE49-F238E27FC236}">
                <a16:creationId xmlns:a16="http://schemas.microsoft.com/office/drawing/2014/main" id="{9BC09D4E-82F8-556A-727D-35CD34A5E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028380" y="4097445"/>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13" name="Picture 2" descr="Caribbean blue letter x icon - Free caribbean blue letter icons">
            <a:extLst>
              <a:ext uri="{FF2B5EF4-FFF2-40B4-BE49-F238E27FC236}">
                <a16:creationId xmlns:a16="http://schemas.microsoft.com/office/drawing/2014/main" id="{BBDB90E4-0AF5-B18B-F26F-45563F3CA3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371248" y="4097444"/>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14" name="Picture 2" descr="Caribbean blue letter x icon - Free caribbean blue letter icons">
            <a:extLst>
              <a:ext uri="{FF2B5EF4-FFF2-40B4-BE49-F238E27FC236}">
                <a16:creationId xmlns:a16="http://schemas.microsoft.com/office/drawing/2014/main" id="{2733B2EE-9FA4-C28A-C7DC-07491E56E1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046291" y="4096421"/>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5615" name="Picture 2" descr="Caribbean blue letter x icon - Free caribbean blue letter icons">
            <a:extLst>
              <a:ext uri="{FF2B5EF4-FFF2-40B4-BE49-F238E27FC236}">
                <a16:creationId xmlns:a16="http://schemas.microsoft.com/office/drawing/2014/main" id="{0EBCE2C0-548B-9A2D-2639-18EB48DE7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336800" y="4096421"/>
            <a:ext cx="177157" cy="177157"/>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8AE5E2EC-AB63-19EC-8D6D-E3F04123DD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627" y="920059"/>
            <a:ext cx="357845" cy="3541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45A0AAD-492A-5840-54E4-CF02ADCC8F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450840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29" name="Rectangle 3072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CECC4-EB5E-4C18-5E9B-E9F00C07CF08}"/>
              </a:ext>
            </a:extLst>
          </p:cNvPr>
          <p:cNvSpPr>
            <a:spLocks noGrp="1"/>
          </p:cNvSpPr>
          <p:nvPr>
            <p:ph type="title"/>
          </p:nvPr>
        </p:nvSpPr>
        <p:spPr>
          <a:xfrm>
            <a:off x="479161" y="479394"/>
            <a:ext cx="2678858" cy="2680137"/>
          </a:xfrm>
        </p:spPr>
        <p:txBody>
          <a:bodyPr vert="horz" lIns="91440" tIns="45720" rIns="91440" bIns="45720" rtlCol="0" anchor="b">
            <a:normAutofit/>
          </a:bodyPr>
          <a:lstStyle/>
          <a:p>
            <a:pPr defTabSz="914400"/>
            <a:r>
              <a:rPr lang="en-US" sz="3900" kern="1200">
                <a:solidFill>
                  <a:schemeClr val="tx1"/>
                </a:solidFill>
                <a:latin typeface="+mj-lt"/>
                <a:ea typeface="+mj-ea"/>
                <a:cs typeface="+mj-cs"/>
              </a:rPr>
              <a:t>Results from simulations</a:t>
            </a:r>
          </a:p>
        </p:txBody>
      </p:sp>
      <p:sp>
        <p:nvSpPr>
          <p:cNvPr id="307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a:extLst>
              <a:ext uri="{FF2B5EF4-FFF2-40B4-BE49-F238E27FC236}">
                <a16:creationId xmlns:a16="http://schemas.microsoft.com/office/drawing/2014/main" id="{9A342ED9-2313-196C-A94F-5BA4114668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37"/>
          <a:stretch/>
        </p:blipFill>
        <p:spPr bwMode="auto">
          <a:xfrm>
            <a:off x="3406237" y="756499"/>
            <a:ext cx="5260474" cy="415550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95AEF40-89F0-6533-82F4-BF9EE2E35A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612866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2B7A92-0F88-7886-3B2B-D3105D0E9469}"/>
              </a:ext>
            </a:extLst>
          </p:cNvPr>
          <p:cNvSpPr>
            <a:spLocks noGrp="1"/>
          </p:cNvSpPr>
          <p:nvPr>
            <p:ph type="title"/>
          </p:nvPr>
        </p:nvSpPr>
        <p:spPr>
          <a:xfrm>
            <a:off x="630936" y="250983"/>
            <a:ext cx="7882128" cy="807685"/>
          </a:xfrm>
        </p:spPr>
        <p:txBody>
          <a:bodyPr vert="horz" lIns="91440" tIns="45720" rIns="91440" bIns="45720" rtlCol="0" anchor="ctr">
            <a:normAutofit/>
          </a:bodyPr>
          <a:lstStyle/>
          <a:p>
            <a:pPr defTabSz="914400">
              <a:spcBef>
                <a:spcPct val="0"/>
              </a:spcBef>
            </a:pPr>
            <a:r>
              <a:rPr lang="en-US" sz="3000" kern="1200" dirty="0">
                <a:solidFill>
                  <a:schemeClr val="tx1"/>
                </a:solidFill>
                <a:latin typeface="+mj-lt"/>
                <a:ea typeface="+mj-ea"/>
                <a:cs typeface="+mj-cs"/>
              </a:rPr>
              <a:t>Lung transplants have poor long-term outcomes</a:t>
            </a:r>
          </a:p>
        </p:txBody>
      </p:sp>
      <p:sp>
        <p:nvSpPr>
          <p:cNvPr id="60" name="Rectangle 5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43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13474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36065938-5CEA-F90D-3CDA-3E93A6E14F75}"/>
              </a:ext>
            </a:extLst>
          </p:cNvPr>
          <p:cNvPicPr>
            <a:picLocks noChangeAspect="1"/>
          </p:cNvPicPr>
          <p:nvPr/>
        </p:nvPicPr>
        <p:blipFill>
          <a:blip r:embed="rId3"/>
          <a:stretch>
            <a:fillRect/>
          </a:stretch>
        </p:blipFill>
        <p:spPr>
          <a:xfrm>
            <a:off x="628650" y="2024295"/>
            <a:ext cx="4346545" cy="2659693"/>
          </a:xfrm>
          <a:prstGeom prst="rect">
            <a:avLst/>
          </a:prstGeom>
        </p:spPr>
      </p:pic>
      <p:cxnSp>
        <p:nvCxnSpPr>
          <p:cNvPr id="17" name="Straight Connector 16">
            <a:extLst>
              <a:ext uri="{FF2B5EF4-FFF2-40B4-BE49-F238E27FC236}">
                <a16:creationId xmlns:a16="http://schemas.microsoft.com/office/drawing/2014/main" id="{000E8070-53AE-1B95-A594-94C725E1C0C9}"/>
              </a:ext>
            </a:extLst>
          </p:cNvPr>
          <p:cNvCxnSpPr>
            <a:cxnSpLocks/>
          </p:cNvCxnSpPr>
          <p:nvPr/>
        </p:nvCxnSpPr>
        <p:spPr>
          <a:xfrm flipH="1">
            <a:off x="1782837" y="3077014"/>
            <a:ext cx="137044" cy="131617"/>
          </a:xfrm>
          <a:prstGeom prst="line">
            <a:avLst/>
          </a:prstGeom>
          <a:ln w="19050">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E3BBC3E-5C2F-9FAB-1826-3E3E3247DC90}"/>
              </a:ext>
            </a:extLst>
          </p:cNvPr>
          <p:cNvCxnSpPr>
            <a:cxnSpLocks/>
          </p:cNvCxnSpPr>
          <p:nvPr/>
        </p:nvCxnSpPr>
        <p:spPr>
          <a:xfrm>
            <a:off x="1776608" y="3068297"/>
            <a:ext cx="140702" cy="149051"/>
          </a:xfrm>
          <a:prstGeom prst="line">
            <a:avLst/>
          </a:prstGeom>
          <a:ln w="19050">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F037CE41-7E95-B965-13FA-FE9319344B59}"/>
              </a:ext>
            </a:extLst>
          </p:cNvPr>
          <p:cNvCxnSpPr>
            <a:cxnSpLocks/>
          </p:cNvCxnSpPr>
          <p:nvPr/>
        </p:nvCxnSpPr>
        <p:spPr>
          <a:xfrm>
            <a:off x="1852069" y="3142822"/>
            <a:ext cx="0" cy="1121520"/>
          </a:xfrm>
          <a:prstGeom prst="line">
            <a:avLst/>
          </a:prstGeom>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7D052E26-0042-DEF0-FFCA-02CAF2B96A39}"/>
              </a:ext>
            </a:extLst>
          </p:cNvPr>
          <p:cNvCxnSpPr>
            <a:cxnSpLocks/>
          </p:cNvCxnSpPr>
          <p:nvPr/>
        </p:nvCxnSpPr>
        <p:spPr>
          <a:xfrm>
            <a:off x="1157673" y="3123451"/>
            <a:ext cx="689286" cy="19371"/>
          </a:xfrm>
          <a:prstGeom prst="line">
            <a:avLst/>
          </a:prstGeom>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E95FDF15-A3D0-F740-EDF0-606859AA09A6}"/>
              </a:ext>
            </a:extLst>
          </p:cNvPr>
          <p:cNvPicPr>
            <a:picLocks noChangeAspect="1"/>
          </p:cNvPicPr>
          <p:nvPr/>
        </p:nvPicPr>
        <p:blipFill rotWithShape="1">
          <a:blip r:embed="rId4"/>
          <a:srcRect l="3225" t="13984" r="7037" b="32315"/>
          <a:stretch/>
        </p:blipFill>
        <p:spPr>
          <a:xfrm>
            <a:off x="1746762" y="2019825"/>
            <a:ext cx="2893963" cy="196144"/>
          </a:xfrm>
          <a:prstGeom prst="rect">
            <a:avLst/>
          </a:prstGeom>
        </p:spPr>
      </p:pic>
      <p:sp>
        <p:nvSpPr>
          <p:cNvPr id="22" name="Rounded Rectangle 21">
            <a:extLst>
              <a:ext uri="{FF2B5EF4-FFF2-40B4-BE49-F238E27FC236}">
                <a16:creationId xmlns:a16="http://schemas.microsoft.com/office/drawing/2014/main" id="{26F4B94F-66B2-4EC3-B024-99F4816EFD2F}"/>
              </a:ext>
            </a:extLst>
          </p:cNvPr>
          <p:cNvSpPr/>
          <p:nvPr/>
        </p:nvSpPr>
        <p:spPr>
          <a:xfrm>
            <a:off x="3918133" y="1956096"/>
            <a:ext cx="825001" cy="299985"/>
          </a:xfrm>
          <a:prstGeom prst="roundRect">
            <a:avLst>
              <a:gd name="adj" fmla="val 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Callout 51">
            <a:extLst>
              <a:ext uri="{FF2B5EF4-FFF2-40B4-BE49-F238E27FC236}">
                <a16:creationId xmlns:a16="http://schemas.microsoft.com/office/drawing/2014/main" id="{1D24F31E-DD0F-311D-38F7-02048DA4CEB2}"/>
              </a:ext>
            </a:extLst>
          </p:cNvPr>
          <p:cNvSpPr/>
          <p:nvPr/>
        </p:nvSpPr>
        <p:spPr>
          <a:xfrm>
            <a:off x="5190893" y="1323620"/>
            <a:ext cx="3317599" cy="1443291"/>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3" name="TextBox 52">
            <a:extLst>
              <a:ext uri="{FF2B5EF4-FFF2-40B4-BE49-F238E27FC236}">
                <a16:creationId xmlns:a16="http://schemas.microsoft.com/office/drawing/2014/main" id="{3E757AE2-F671-E5D1-662F-BBD229DFFEF8}"/>
              </a:ext>
            </a:extLst>
          </p:cNvPr>
          <p:cNvSpPr txBox="1"/>
          <p:nvPr/>
        </p:nvSpPr>
        <p:spPr>
          <a:xfrm>
            <a:off x="5366517" y="1597711"/>
            <a:ext cx="2966349" cy="895108"/>
          </a:xfrm>
          <a:prstGeom prst="rect">
            <a:avLst/>
          </a:prstGeom>
          <a:noFill/>
        </p:spPr>
        <p:txBody>
          <a:bodyPr wrap="square" rtlCol="0">
            <a:spAutoFit/>
          </a:bodyPr>
          <a:lstStyle/>
          <a:p>
            <a:pPr algn="ctr">
              <a:spcAft>
                <a:spcPts val="600"/>
              </a:spcAft>
            </a:pPr>
            <a:r>
              <a:rPr lang="en-US" sz="1284" b="0" i="0" u="none" strike="noStrike" cap="none" dirty="0">
                <a:solidFill>
                  <a:schemeClr val="tx1"/>
                </a:solidFill>
                <a:sym typeface="Arial"/>
              </a:rPr>
              <a:t>The mean 5-year survival rate is 58%</a:t>
            </a:r>
            <a:br>
              <a:rPr lang="en-US" sz="1284" b="0" i="0" u="none" strike="noStrike" cap="none" dirty="0">
                <a:solidFill>
                  <a:schemeClr val="tx1"/>
                </a:solidFill>
                <a:sym typeface="Arial"/>
              </a:rPr>
            </a:br>
            <a:r>
              <a:rPr lang="en-US" sz="1284" b="0" i="0" u="none" strike="noStrike" cap="none" dirty="0">
                <a:solidFill>
                  <a:schemeClr val="tx1"/>
                </a:solidFill>
                <a:sym typeface="Arial"/>
              </a:rPr>
              <a:t>	</a:t>
            </a:r>
            <a:br>
              <a:rPr lang="en-US" sz="1284" b="0" i="0" u="none" strike="noStrike" cap="none" dirty="0">
                <a:solidFill>
                  <a:schemeClr val="tx1"/>
                </a:solidFill>
                <a:sym typeface="Arial"/>
              </a:rPr>
            </a:br>
            <a:r>
              <a:rPr lang="en-US" sz="1284" b="0" i="0" u="none" strike="noStrike" cap="none" dirty="0">
                <a:solidFill>
                  <a:schemeClr val="tx1"/>
                </a:solidFill>
                <a:sym typeface="Arial"/>
              </a:rPr>
              <a:t>An average transplant recipient lives for just a little over 5 years </a:t>
            </a:r>
            <a:endParaRPr lang="en-US" sz="1200" dirty="0">
              <a:solidFill>
                <a:schemeClr val="tx1"/>
              </a:solidFill>
            </a:endParaRPr>
          </a:p>
        </p:txBody>
      </p:sp>
      <p:sp>
        <p:nvSpPr>
          <p:cNvPr id="3" name="Slide Number Placeholder 2">
            <a:extLst>
              <a:ext uri="{FF2B5EF4-FFF2-40B4-BE49-F238E27FC236}">
                <a16:creationId xmlns:a16="http://schemas.microsoft.com/office/drawing/2014/main" id="{FA6250CD-BF31-B1F3-DD0A-EAF9388E8D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TextBox 3">
            <a:extLst>
              <a:ext uri="{FF2B5EF4-FFF2-40B4-BE49-F238E27FC236}">
                <a16:creationId xmlns:a16="http://schemas.microsoft.com/office/drawing/2014/main" id="{1D9B63DC-2C38-6043-3ADA-8A8F8E0093A0}"/>
              </a:ext>
            </a:extLst>
          </p:cNvPr>
          <p:cNvSpPr txBox="1"/>
          <p:nvPr/>
        </p:nvSpPr>
        <p:spPr>
          <a:xfrm>
            <a:off x="5453743" y="4472042"/>
            <a:ext cx="3185517" cy="461665"/>
          </a:xfrm>
          <a:prstGeom prst="rect">
            <a:avLst/>
          </a:prstGeom>
          <a:noFill/>
        </p:spPr>
        <p:txBody>
          <a:bodyPr wrap="square" rtlCol="0">
            <a:spAutoFit/>
          </a:bodyPr>
          <a:lstStyle/>
          <a:p>
            <a:r>
              <a:rPr lang="en-US" sz="800" dirty="0"/>
              <a:t>Graham, C.N. et al., 2022. Mean lifetime survival estimates following solid organ transplantation in the US and UK. Journal of Medical Economics, 25(1), pp.230-237.</a:t>
            </a:r>
          </a:p>
        </p:txBody>
      </p:sp>
    </p:spTree>
    <p:extLst>
      <p:ext uri="{BB962C8B-B14F-4D97-AF65-F5344CB8AC3E}">
        <p14:creationId xmlns:p14="http://schemas.microsoft.com/office/powerpoint/2010/main" val="2528512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E7EF-8C8C-78E0-9CD0-436B1B128141}"/>
              </a:ext>
            </a:extLst>
          </p:cNvPr>
          <p:cNvSpPr>
            <a:spLocks noGrp="1"/>
          </p:cNvSpPr>
          <p:nvPr>
            <p:ph type="title"/>
          </p:nvPr>
        </p:nvSpPr>
        <p:spPr>
          <a:xfrm>
            <a:off x="628650" y="273844"/>
            <a:ext cx="7971064" cy="509927"/>
          </a:xfrm>
        </p:spPr>
        <p:txBody>
          <a:bodyPr>
            <a:normAutofit fontScale="90000"/>
          </a:bodyPr>
          <a:lstStyle/>
          <a:p>
            <a:r>
              <a:rPr lang="en-US" dirty="0"/>
              <a:t>	</a:t>
            </a:r>
            <a:r>
              <a:rPr lang="en-US" sz="3100" dirty="0"/>
              <a:t>What can we conclude from the simulations</a:t>
            </a:r>
          </a:p>
        </p:txBody>
      </p:sp>
      <p:pic>
        <p:nvPicPr>
          <p:cNvPr id="14346" name="Picture 10">
            <a:extLst>
              <a:ext uri="{FF2B5EF4-FFF2-40B4-BE49-F238E27FC236}">
                <a16:creationId xmlns:a16="http://schemas.microsoft.com/office/drawing/2014/main" id="{9A559AC2-D508-D610-B91E-93949EFC5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28650" y="2968170"/>
            <a:ext cx="1347536" cy="12347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60FD7C8-5AA7-DE17-8D62-75FFE91BDD9E}"/>
              </a:ext>
            </a:extLst>
          </p:cNvPr>
          <p:cNvSpPr txBox="1"/>
          <p:nvPr/>
        </p:nvSpPr>
        <p:spPr>
          <a:xfrm>
            <a:off x="747486" y="1190171"/>
            <a:ext cx="762997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There are no flaws in the training methodology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real data is noisy – many samples don’t have any meaningful signals for classification</a:t>
            </a:r>
          </a:p>
        </p:txBody>
      </p:sp>
      <p:sp>
        <p:nvSpPr>
          <p:cNvPr id="12" name="TextBox 11">
            <a:extLst>
              <a:ext uri="{FF2B5EF4-FFF2-40B4-BE49-F238E27FC236}">
                <a16:creationId xmlns:a16="http://schemas.microsoft.com/office/drawing/2014/main" id="{2CC3F8D6-AE94-7A69-BA65-FF09913D18C9}"/>
              </a:ext>
            </a:extLst>
          </p:cNvPr>
          <p:cNvSpPr txBox="1"/>
          <p:nvPr/>
        </p:nvSpPr>
        <p:spPr>
          <a:xfrm>
            <a:off x="2177143" y="3156941"/>
            <a:ext cx="6596744" cy="830997"/>
          </a:xfrm>
          <a:prstGeom prst="rect">
            <a:avLst/>
          </a:prstGeom>
          <a:noFill/>
        </p:spPr>
        <p:txBody>
          <a:bodyPr wrap="square" rtlCol="0">
            <a:spAutoFit/>
          </a:bodyPr>
          <a:lstStyle/>
          <a:p>
            <a:r>
              <a:rPr lang="en-US" sz="1600" dirty="0"/>
              <a:t>Simulation is an oversimplification of the signals in the real data. Extrapolation of inferences from simulations to real data should be done with caution</a:t>
            </a:r>
          </a:p>
        </p:txBody>
      </p:sp>
      <p:sp>
        <p:nvSpPr>
          <p:cNvPr id="3" name="Slide Number Placeholder 2">
            <a:extLst>
              <a:ext uri="{FF2B5EF4-FFF2-40B4-BE49-F238E27FC236}">
                <a16:creationId xmlns:a16="http://schemas.microsoft.com/office/drawing/2014/main" id="{5342E7FF-2FBB-36CD-1402-BE3FFBA997F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86486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9BF7-F20D-02B8-9187-FA6B1967A8CF}"/>
              </a:ext>
            </a:extLst>
          </p:cNvPr>
          <p:cNvSpPr>
            <a:spLocks noGrp="1"/>
          </p:cNvSpPr>
          <p:nvPr>
            <p:ph type="title"/>
          </p:nvPr>
        </p:nvSpPr>
        <p:spPr>
          <a:xfrm>
            <a:off x="311700" y="85261"/>
            <a:ext cx="8520600" cy="572700"/>
          </a:xfrm>
        </p:spPr>
        <p:txBody>
          <a:bodyPr/>
          <a:lstStyle/>
          <a:p>
            <a:pPr algn="ctr"/>
            <a:r>
              <a:rPr lang="en-US" dirty="0"/>
              <a:t>CNN results</a:t>
            </a:r>
          </a:p>
        </p:txBody>
      </p:sp>
      <p:sp>
        <p:nvSpPr>
          <p:cNvPr id="4" name="TextBox 3">
            <a:extLst>
              <a:ext uri="{FF2B5EF4-FFF2-40B4-BE49-F238E27FC236}">
                <a16:creationId xmlns:a16="http://schemas.microsoft.com/office/drawing/2014/main" id="{7385C00A-74D0-683E-EF03-53D6C2DE5D2E}"/>
              </a:ext>
            </a:extLst>
          </p:cNvPr>
          <p:cNvSpPr txBox="1"/>
          <p:nvPr/>
        </p:nvSpPr>
        <p:spPr>
          <a:xfrm>
            <a:off x="1862533" y="4727875"/>
            <a:ext cx="2368446" cy="338554"/>
          </a:xfrm>
          <a:prstGeom prst="rect">
            <a:avLst/>
          </a:prstGeom>
          <a:noFill/>
        </p:spPr>
        <p:txBody>
          <a:bodyPr wrap="square" rtlCol="0">
            <a:spAutoFit/>
          </a:bodyPr>
          <a:lstStyle/>
          <a:p>
            <a:r>
              <a:rPr lang="en-US" sz="1600" dirty="0">
                <a:solidFill>
                  <a:srgbClr val="C00000"/>
                </a:solidFill>
              </a:rPr>
              <a:t>Validation AUC: 0.524 </a:t>
            </a:r>
          </a:p>
        </p:txBody>
      </p:sp>
      <p:pic>
        <p:nvPicPr>
          <p:cNvPr id="6" name="Picture 5" descr="A graph of training and training&#10;&#10;Description automatically generated with medium confidence">
            <a:extLst>
              <a:ext uri="{FF2B5EF4-FFF2-40B4-BE49-F238E27FC236}">
                <a16:creationId xmlns:a16="http://schemas.microsoft.com/office/drawing/2014/main" id="{D9131EA6-F48B-4524-D903-3D5F2CCF5017}"/>
              </a:ext>
            </a:extLst>
          </p:cNvPr>
          <p:cNvPicPr>
            <a:picLocks noChangeAspect="1"/>
          </p:cNvPicPr>
          <p:nvPr/>
        </p:nvPicPr>
        <p:blipFill rotWithShape="1">
          <a:blip r:embed="rId2"/>
          <a:srcRect l="3864" t="3400" r="57370" b="20502"/>
          <a:stretch/>
        </p:blipFill>
        <p:spPr>
          <a:xfrm>
            <a:off x="626236" y="1295770"/>
            <a:ext cx="2368446" cy="3239669"/>
          </a:xfrm>
          <a:prstGeom prst="rect">
            <a:avLst/>
          </a:prstGeom>
        </p:spPr>
      </p:pic>
      <p:grpSp>
        <p:nvGrpSpPr>
          <p:cNvPr id="10" name="Group 9">
            <a:extLst>
              <a:ext uri="{FF2B5EF4-FFF2-40B4-BE49-F238E27FC236}">
                <a16:creationId xmlns:a16="http://schemas.microsoft.com/office/drawing/2014/main" id="{E6D3C407-E156-C28B-EB98-3311F45C2E94}"/>
              </a:ext>
            </a:extLst>
          </p:cNvPr>
          <p:cNvGrpSpPr/>
          <p:nvPr/>
        </p:nvGrpSpPr>
        <p:grpSpPr>
          <a:xfrm>
            <a:off x="3410459" y="1783360"/>
            <a:ext cx="1855957" cy="2935883"/>
            <a:chOff x="7407006" y="699739"/>
            <a:chExt cx="1855957" cy="2935883"/>
          </a:xfrm>
        </p:grpSpPr>
        <p:sp>
          <p:nvSpPr>
            <p:cNvPr id="3" name="TextBox 2">
              <a:extLst>
                <a:ext uri="{FF2B5EF4-FFF2-40B4-BE49-F238E27FC236}">
                  <a16:creationId xmlns:a16="http://schemas.microsoft.com/office/drawing/2014/main" id="{4E56023F-5689-50AA-EABC-C8572F7108AE}"/>
                </a:ext>
              </a:extLst>
            </p:cNvPr>
            <p:cNvSpPr txBox="1"/>
            <p:nvPr/>
          </p:nvSpPr>
          <p:spPr>
            <a:xfrm>
              <a:off x="7806489" y="3374012"/>
              <a:ext cx="545342" cy="261610"/>
            </a:xfrm>
            <a:prstGeom prst="rect">
              <a:avLst/>
            </a:prstGeom>
            <a:noFill/>
          </p:spPr>
          <p:txBody>
            <a:bodyPr wrap="none" rtlCol="0">
              <a:spAutoFit/>
            </a:bodyPr>
            <a:lstStyle/>
            <a:p>
              <a:r>
                <a:rPr lang="en-US" sz="1100" dirty="0"/>
                <a:t>donor</a:t>
              </a:r>
            </a:p>
          </p:txBody>
        </p:sp>
        <p:sp>
          <p:nvSpPr>
            <p:cNvPr id="5" name="TextBox 4">
              <a:extLst>
                <a:ext uri="{FF2B5EF4-FFF2-40B4-BE49-F238E27FC236}">
                  <a16:creationId xmlns:a16="http://schemas.microsoft.com/office/drawing/2014/main" id="{8F8D1D0B-EAB3-F7DF-E24E-99A97F85B83B}"/>
                </a:ext>
              </a:extLst>
            </p:cNvPr>
            <p:cNvSpPr txBox="1"/>
            <p:nvPr/>
          </p:nvSpPr>
          <p:spPr>
            <a:xfrm>
              <a:off x="8544497" y="3368699"/>
              <a:ext cx="718466" cy="261610"/>
            </a:xfrm>
            <a:prstGeom prst="rect">
              <a:avLst/>
            </a:prstGeom>
            <a:noFill/>
          </p:spPr>
          <p:txBody>
            <a:bodyPr wrap="none" rtlCol="0">
              <a:spAutoFit/>
            </a:bodyPr>
            <a:lstStyle/>
            <a:p>
              <a:r>
                <a:rPr lang="en-US" sz="1100" dirty="0"/>
                <a:t>recipient</a:t>
              </a:r>
            </a:p>
          </p:txBody>
        </p:sp>
        <p:sp>
          <p:nvSpPr>
            <p:cNvPr id="7" name="TextBox 6">
              <a:extLst>
                <a:ext uri="{FF2B5EF4-FFF2-40B4-BE49-F238E27FC236}">
                  <a16:creationId xmlns:a16="http://schemas.microsoft.com/office/drawing/2014/main" id="{C8D26FA2-310B-A7D3-6A7A-90B90BDD6159}"/>
                </a:ext>
              </a:extLst>
            </p:cNvPr>
            <p:cNvSpPr txBox="1"/>
            <p:nvPr/>
          </p:nvSpPr>
          <p:spPr>
            <a:xfrm rot="16200000">
              <a:off x="7265140" y="841605"/>
              <a:ext cx="545342" cy="261610"/>
            </a:xfrm>
            <a:prstGeom prst="rect">
              <a:avLst/>
            </a:prstGeom>
            <a:noFill/>
          </p:spPr>
          <p:txBody>
            <a:bodyPr wrap="none" rtlCol="0">
              <a:spAutoFit/>
            </a:bodyPr>
            <a:lstStyle/>
            <a:p>
              <a:r>
                <a:rPr lang="en-US" sz="1100" dirty="0"/>
                <a:t>donor</a:t>
              </a:r>
            </a:p>
          </p:txBody>
        </p:sp>
        <p:sp>
          <p:nvSpPr>
            <p:cNvPr id="8" name="TextBox 7">
              <a:extLst>
                <a:ext uri="{FF2B5EF4-FFF2-40B4-BE49-F238E27FC236}">
                  <a16:creationId xmlns:a16="http://schemas.microsoft.com/office/drawing/2014/main" id="{E93D689B-EA64-F155-4662-5AED73295F1E}"/>
                </a:ext>
              </a:extLst>
            </p:cNvPr>
            <p:cNvSpPr txBox="1"/>
            <p:nvPr/>
          </p:nvSpPr>
          <p:spPr>
            <a:xfrm rot="16200000">
              <a:off x="7178578" y="2483921"/>
              <a:ext cx="718466" cy="261610"/>
            </a:xfrm>
            <a:prstGeom prst="rect">
              <a:avLst/>
            </a:prstGeom>
            <a:noFill/>
          </p:spPr>
          <p:txBody>
            <a:bodyPr wrap="none" rtlCol="0">
              <a:spAutoFit/>
            </a:bodyPr>
            <a:lstStyle/>
            <a:p>
              <a:r>
                <a:rPr lang="en-US" sz="1100" dirty="0"/>
                <a:t>recipient</a:t>
              </a:r>
            </a:p>
          </p:txBody>
        </p:sp>
      </p:grpSp>
      <p:pic>
        <p:nvPicPr>
          <p:cNvPr id="9" name="Picture 8" descr="A graph of training and training&#10;&#10;Description automatically generated with medium confidence">
            <a:extLst>
              <a:ext uri="{FF2B5EF4-FFF2-40B4-BE49-F238E27FC236}">
                <a16:creationId xmlns:a16="http://schemas.microsoft.com/office/drawing/2014/main" id="{77FABFD4-0386-8E63-AC0D-422F49CB159A}"/>
              </a:ext>
            </a:extLst>
          </p:cNvPr>
          <p:cNvPicPr>
            <a:picLocks noChangeAspect="1"/>
          </p:cNvPicPr>
          <p:nvPr/>
        </p:nvPicPr>
        <p:blipFill rotWithShape="1">
          <a:blip r:embed="rId2"/>
          <a:srcRect l="62905" t="3400" b="20502"/>
          <a:stretch/>
        </p:blipFill>
        <p:spPr>
          <a:xfrm>
            <a:off x="3724995" y="1265673"/>
            <a:ext cx="2266343" cy="3239669"/>
          </a:xfrm>
          <a:prstGeom prst="rect">
            <a:avLst/>
          </a:prstGeom>
        </p:spPr>
      </p:pic>
      <p:grpSp>
        <p:nvGrpSpPr>
          <p:cNvPr id="11" name="Group 10">
            <a:extLst>
              <a:ext uri="{FF2B5EF4-FFF2-40B4-BE49-F238E27FC236}">
                <a16:creationId xmlns:a16="http://schemas.microsoft.com/office/drawing/2014/main" id="{EE317A75-D4E2-F155-20E5-5CDC7844C47B}"/>
              </a:ext>
            </a:extLst>
          </p:cNvPr>
          <p:cNvGrpSpPr/>
          <p:nvPr/>
        </p:nvGrpSpPr>
        <p:grpSpPr>
          <a:xfrm>
            <a:off x="311700" y="1813457"/>
            <a:ext cx="1910066" cy="2911099"/>
            <a:chOff x="7352897" y="537148"/>
            <a:chExt cx="1910066" cy="2911099"/>
          </a:xfrm>
        </p:grpSpPr>
        <p:sp>
          <p:nvSpPr>
            <p:cNvPr id="12" name="TextBox 11">
              <a:extLst>
                <a:ext uri="{FF2B5EF4-FFF2-40B4-BE49-F238E27FC236}">
                  <a16:creationId xmlns:a16="http://schemas.microsoft.com/office/drawing/2014/main" id="{058B8825-509E-54C9-B75B-62E59B4C42CE}"/>
                </a:ext>
              </a:extLst>
            </p:cNvPr>
            <p:cNvSpPr txBox="1"/>
            <p:nvPr/>
          </p:nvSpPr>
          <p:spPr>
            <a:xfrm>
              <a:off x="7806489" y="3186637"/>
              <a:ext cx="545342" cy="261610"/>
            </a:xfrm>
            <a:prstGeom prst="rect">
              <a:avLst/>
            </a:prstGeom>
            <a:noFill/>
          </p:spPr>
          <p:txBody>
            <a:bodyPr wrap="none" rtlCol="0">
              <a:spAutoFit/>
            </a:bodyPr>
            <a:lstStyle/>
            <a:p>
              <a:r>
                <a:rPr lang="en-US" sz="1100" dirty="0"/>
                <a:t>donor</a:t>
              </a:r>
            </a:p>
          </p:txBody>
        </p:sp>
        <p:sp>
          <p:nvSpPr>
            <p:cNvPr id="13" name="TextBox 12">
              <a:extLst>
                <a:ext uri="{FF2B5EF4-FFF2-40B4-BE49-F238E27FC236}">
                  <a16:creationId xmlns:a16="http://schemas.microsoft.com/office/drawing/2014/main" id="{12495177-0627-373D-94B4-93487D688486}"/>
                </a:ext>
              </a:extLst>
            </p:cNvPr>
            <p:cNvSpPr txBox="1"/>
            <p:nvPr/>
          </p:nvSpPr>
          <p:spPr>
            <a:xfrm>
              <a:off x="8544497" y="3181324"/>
              <a:ext cx="718466" cy="261610"/>
            </a:xfrm>
            <a:prstGeom prst="rect">
              <a:avLst/>
            </a:prstGeom>
            <a:noFill/>
          </p:spPr>
          <p:txBody>
            <a:bodyPr wrap="none" rtlCol="0">
              <a:spAutoFit/>
            </a:bodyPr>
            <a:lstStyle/>
            <a:p>
              <a:r>
                <a:rPr lang="en-US" sz="1100" dirty="0"/>
                <a:t>recipient</a:t>
              </a:r>
            </a:p>
          </p:txBody>
        </p:sp>
        <p:sp>
          <p:nvSpPr>
            <p:cNvPr id="14" name="TextBox 13">
              <a:extLst>
                <a:ext uri="{FF2B5EF4-FFF2-40B4-BE49-F238E27FC236}">
                  <a16:creationId xmlns:a16="http://schemas.microsoft.com/office/drawing/2014/main" id="{F5474118-2C5D-C9BD-E6CB-526E4B174DA5}"/>
                </a:ext>
              </a:extLst>
            </p:cNvPr>
            <p:cNvSpPr txBox="1"/>
            <p:nvPr/>
          </p:nvSpPr>
          <p:spPr>
            <a:xfrm rot="16200000">
              <a:off x="7211031" y="679014"/>
              <a:ext cx="545342" cy="261610"/>
            </a:xfrm>
            <a:prstGeom prst="rect">
              <a:avLst/>
            </a:prstGeom>
            <a:noFill/>
          </p:spPr>
          <p:txBody>
            <a:bodyPr wrap="none" rtlCol="0">
              <a:spAutoFit/>
            </a:bodyPr>
            <a:lstStyle/>
            <a:p>
              <a:r>
                <a:rPr lang="en-US" sz="1100" dirty="0"/>
                <a:t>donor</a:t>
              </a:r>
            </a:p>
          </p:txBody>
        </p:sp>
        <p:sp>
          <p:nvSpPr>
            <p:cNvPr id="15" name="TextBox 14">
              <a:extLst>
                <a:ext uri="{FF2B5EF4-FFF2-40B4-BE49-F238E27FC236}">
                  <a16:creationId xmlns:a16="http://schemas.microsoft.com/office/drawing/2014/main" id="{3712EDED-A953-61B7-55DD-11D5C00C0C68}"/>
                </a:ext>
              </a:extLst>
            </p:cNvPr>
            <p:cNvSpPr txBox="1"/>
            <p:nvPr/>
          </p:nvSpPr>
          <p:spPr>
            <a:xfrm rot="16200000">
              <a:off x="7150933" y="2375133"/>
              <a:ext cx="718466" cy="261610"/>
            </a:xfrm>
            <a:prstGeom prst="rect">
              <a:avLst/>
            </a:prstGeom>
            <a:noFill/>
          </p:spPr>
          <p:txBody>
            <a:bodyPr wrap="none" rtlCol="0">
              <a:spAutoFit/>
            </a:bodyPr>
            <a:lstStyle/>
            <a:p>
              <a:r>
                <a:rPr lang="en-US" sz="1100" dirty="0"/>
                <a:t>recipient</a:t>
              </a:r>
            </a:p>
          </p:txBody>
        </p:sp>
      </p:grpSp>
      <p:sp>
        <p:nvSpPr>
          <p:cNvPr id="16" name="TextBox 15">
            <a:extLst>
              <a:ext uri="{FF2B5EF4-FFF2-40B4-BE49-F238E27FC236}">
                <a16:creationId xmlns:a16="http://schemas.microsoft.com/office/drawing/2014/main" id="{46FAA44C-E6A1-B2FE-4080-3116B7980D1B}"/>
              </a:ext>
            </a:extLst>
          </p:cNvPr>
          <p:cNvSpPr txBox="1"/>
          <p:nvPr/>
        </p:nvSpPr>
        <p:spPr>
          <a:xfrm>
            <a:off x="1104870" y="850397"/>
            <a:ext cx="1281491" cy="307777"/>
          </a:xfrm>
          <a:prstGeom prst="rect">
            <a:avLst/>
          </a:prstGeom>
          <a:noFill/>
        </p:spPr>
        <p:txBody>
          <a:bodyPr wrap="square" rtlCol="0">
            <a:spAutoFit/>
          </a:bodyPr>
          <a:lstStyle/>
          <a:p>
            <a:r>
              <a:rPr lang="en-US" dirty="0"/>
              <a:t>Training</a:t>
            </a:r>
          </a:p>
        </p:txBody>
      </p:sp>
      <p:sp>
        <p:nvSpPr>
          <p:cNvPr id="17" name="TextBox 16">
            <a:extLst>
              <a:ext uri="{FF2B5EF4-FFF2-40B4-BE49-F238E27FC236}">
                <a16:creationId xmlns:a16="http://schemas.microsoft.com/office/drawing/2014/main" id="{3F8F930D-A431-B1E0-8862-1A9B5B6CA0DC}"/>
              </a:ext>
            </a:extLst>
          </p:cNvPr>
          <p:cNvSpPr txBox="1"/>
          <p:nvPr/>
        </p:nvSpPr>
        <p:spPr>
          <a:xfrm>
            <a:off x="4164021" y="877763"/>
            <a:ext cx="1281491" cy="307777"/>
          </a:xfrm>
          <a:prstGeom prst="rect">
            <a:avLst/>
          </a:prstGeom>
          <a:noFill/>
        </p:spPr>
        <p:txBody>
          <a:bodyPr wrap="square" rtlCol="0">
            <a:spAutoFit/>
          </a:bodyPr>
          <a:lstStyle/>
          <a:p>
            <a:r>
              <a:rPr lang="en-US" dirty="0"/>
              <a:t>Training</a:t>
            </a:r>
          </a:p>
        </p:txBody>
      </p:sp>
      <p:sp>
        <p:nvSpPr>
          <p:cNvPr id="28" name="Rounded Rectangle 27">
            <a:extLst>
              <a:ext uri="{FF2B5EF4-FFF2-40B4-BE49-F238E27FC236}">
                <a16:creationId xmlns:a16="http://schemas.microsoft.com/office/drawing/2014/main" id="{C8B30821-6288-DCDF-442E-2CE3455B44CD}"/>
              </a:ext>
            </a:extLst>
          </p:cNvPr>
          <p:cNvSpPr/>
          <p:nvPr/>
        </p:nvSpPr>
        <p:spPr>
          <a:xfrm>
            <a:off x="6519746" y="1330217"/>
            <a:ext cx="1635514" cy="48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rates</a:t>
            </a:r>
          </a:p>
        </p:txBody>
      </p:sp>
      <p:sp>
        <p:nvSpPr>
          <p:cNvPr id="29" name="Rounded Rectangle 28">
            <a:extLst>
              <a:ext uri="{FF2B5EF4-FFF2-40B4-BE49-F238E27FC236}">
                <a16:creationId xmlns:a16="http://schemas.microsoft.com/office/drawing/2014/main" id="{FCC9AC6D-D023-1E18-BB1A-CF29CB6CEA34}"/>
              </a:ext>
            </a:extLst>
          </p:cNvPr>
          <p:cNvSpPr/>
          <p:nvPr/>
        </p:nvSpPr>
        <p:spPr>
          <a:xfrm>
            <a:off x="6519746" y="2132747"/>
            <a:ext cx="1635514" cy="48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Dropout layers</a:t>
            </a:r>
          </a:p>
        </p:txBody>
      </p:sp>
      <p:sp>
        <p:nvSpPr>
          <p:cNvPr id="30" name="Rounded Rectangle 29">
            <a:extLst>
              <a:ext uri="{FF2B5EF4-FFF2-40B4-BE49-F238E27FC236}">
                <a16:creationId xmlns:a16="http://schemas.microsoft.com/office/drawing/2014/main" id="{755439FD-7A1F-9515-49F7-8791391F6437}"/>
              </a:ext>
            </a:extLst>
          </p:cNvPr>
          <p:cNvSpPr/>
          <p:nvPr/>
        </p:nvSpPr>
        <p:spPr>
          <a:xfrm>
            <a:off x="6519746" y="2935277"/>
            <a:ext cx="1635514" cy="48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Weight decays</a:t>
            </a:r>
          </a:p>
        </p:txBody>
      </p:sp>
      <p:sp>
        <p:nvSpPr>
          <p:cNvPr id="31" name="Rounded Rectangle 30">
            <a:extLst>
              <a:ext uri="{FF2B5EF4-FFF2-40B4-BE49-F238E27FC236}">
                <a16:creationId xmlns:a16="http://schemas.microsoft.com/office/drawing/2014/main" id="{8D91725D-0853-E6B7-4A39-3BBBE0081195}"/>
              </a:ext>
            </a:extLst>
          </p:cNvPr>
          <p:cNvSpPr/>
          <p:nvPr/>
        </p:nvSpPr>
        <p:spPr>
          <a:xfrm>
            <a:off x="6519746" y="3733648"/>
            <a:ext cx="1635514" cy="48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architecture</a:t>
            </a:r>
          </a:p>
        </p:txBody>
      </p:sp>
      <p:pic>
        <p:nvPicPr>
          <p:cNvPr id="33" name="Picture 2">
            <a:extLst>
              <a:ext uri="{FF2B5EF4-FFF2-40B4-BE49-F238E27FC236}">
                <a16:creationId xmlns:a16="http://schemas.microsoft.com/office/drawing/2014/main" id="{B895C3E3-C083-D4B3-A1E5-6ACF53CC5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749" y="1364546"/>
            <a:ext cx="472482" cy="44592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AE4C5A81-313D-C595-90A4-DCEA7976C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367" y="3767977"/>
            <a:ext cx="472482" cy="4459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53826DFF-4705-04ED-4560-C7BACB837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749" y="2177419"/>
            <a:ext cx="472482" cy="44592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2A130914-DEBD-F599-843A-0E12583D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749" y="2969606"/>
            <a:ext cx="472482" cy="445920"/>
          </a:xfrm>
          <a:prstGeom prst="rect">
            <a:avLst/>
          </a:prstGeom>
          <a:noFill/>
          <a:extLst>
            <a:ext uri="{909E8E84-426E-40DD-AFC4-6F175D3DCCD1}">
              <a14:hiddenFill xmlns:a14="http://schemas.microsoft.com/office/drawing/2010/main">
                <a:solidFill>
                  <a:srgbClr val="FFFFFF"/>
                </a:solidFill>
              </a14:hiddenFill>
            </a:ext>
          </a:extLst>
        </p:spPr>
      </p:pic>
      <p:sp>
        <p:nvSpPr>
          <p:cNvPr id="38" name="Slide Number Placeholder 37">
            <a:extLst>
              <a:ext uri="{FF2B5EF4-FFF2-40B4-BE49-F238E27FC236}">
                <a16:creationId xmlns:a16="http://schemas.microsoft.com/office/drawing/2014/main" id="{93D48AE8-B22C-1D37-9D29-8F52874385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357185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767FE-605F-7D76-3778-0750FC3F3A05}"/>
              </a:ext>
            </a:extLst>
          </p:cNvPr>
          <p:cNvSpPr>
            <a:spLocks noGrp="1"/>
          </p:cNvSpPr>
          <p:nvPr>
            <p:ph type="title"/>
          </p:nvPr>
        </p:nvSpPr>
        <p:spPr>
          <a:xfrm>
            <a:off x="311700" y="270853"/>
            <a:ext cx="8520600" cy="572700"/>
          </a:xfrm>
        </p:spPr>
        <p:txBody>
          <a:bodyPr/>
          <a:lstStyle/>
          <a:p>
            <a:pPr algn="ctr"/>
            <a:r>
              <a:rPr lang="en-US" dirty="0"/>
              <a:t>Comparison of model performances</a:t>
            </a:r>
          </a:p>
        </p:txBody>
      </p:sp>
      <p:graphicFrame>
        <p:nvGraphicFramePr>
          <p:cNvPr id="4" name="Chart 3">
            <a:extLst>
              <a:ext uri="{FF2B5EF4-FFF2-40B4-BE49-F238E27FC236}">
                <a16:creationId xmlns:a16="http://schemas.microsoft.com/office/drawing/2014/main" id="{3E6C3FE2-6632-3FD9-3B80-2AA05D73AC9B}"/>
              </a:ext>
            </a:extLst>
          </p:cNvPr>
          <p:cNvGraphicFramePr/>
          <p:nvPr>
            <p:extLst>
              <p:ext uri="{D42A27DB-BD31-4B8C-83A1-F6EECF244321}">
                <p14:modId xmlns:p14="http://schemas.microsoft.com/office/powerpoint/2010/main" val="808654530"/>
              </p:ext>
            </p:extLst>
          </p:nvPr>
        </p:nvGraphicFramePr>
        <p:xfrm>
          <a:off x="1400628" y="1092466"/>
          <a:ext cx="6096000" cy="3711121"/>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C4080BC3-1A9B-9E39-E9D5-5EED252248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914209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BD5D3-6DE3-CF05-B111-7B30AF4E4C28}"/>
              </a:ext>
            </a:extLst>
          </p:cNvPr>
          <p:cNvSpPr>
            <a:spLocks noGrp="1"/>
          </p:cNvSpPr>
          <p:nvPr>
            <p:ph type="title"/>
          </p:nvPr>
        </p:nvSpPr>
        <p:spPr>
          <a:xfrm>
            <a:off x="364166" y="160818"/>
            <a:ext cx="8520600" cy="572700"/>
          </a:xfrm>
        </p:spPr>
        <p:txBody>
          <a:bodyPr/>
          <a:lstStyle/>
          <a:p>
            <a:r>
              <a:rPr lang="en-US" dirty="0"/>
              <a:t>Aggregate predictions – patient-level results</a:t>
            </a:r>
          </a:p>
        </p:txBody>
      </p:sp>
      <p:pic>
        <p:nvPicPr>
          <p:cNvPr id="16386" name="Picture 2">
            <a:extLst>
              <a:ext uri="{FF2B5EF4-FFF2-40B4-BE49-F238E27FC236}">
                <a16:creationId xmlns:a16="http://schemas.microsoft.com/office/drawing/2014/main" id="{A79CB5B9-5C2B-C012-25B6-45264EC409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3" r="52713"/>
          <a:stretch/>
        </p:blipFill>
        <p:spPr bwMode="auto">
          <a:xfrm>
            <a:off x="689429" y="1161143"/>
            <a:ext cx="3232111" cy="35852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E92955E4-EEC9-DE26-C269-8F0F74925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1" r="43041"/>
          <a:stretch/>
        </p:blipFill>
        <p:spPr bwMode="auto">
          <a:xfrm>
            <a:off x="4717142" y="976104"/>
            <a:ext cx="3802743" cy="4006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1AE5B1-4666-8677-DCF9-35AF6B3754FF}"/>
              </a:ext>
            </a:extLst>
          </p:cNvPr>
          <p:cNvPicPr>
            <a:picLocks noChangeAspect="1"/>
          </p:cNvPicPr>
          <p:nvPr/>
        </p:nvPicPr>
        <p:blipFill>
          <a:blip r:embed="rId5"/>
          <a:stretch>
            <a:fillRect/>
          </a:stretch>
        </p:blipFill>
        <p:spPr>
          <a:xfrm>
            <a:off x="6617844" y="1735057"/>
            <a:ext cx="1349428" cy="479305"/>
          </a:xfrm>
          <a:prstGeom prst="rect">
            <a:avLst/>
          </a:prstGeom>
        </p:spPr>
      </p:pic>
      <p:pic>
        <p:nvPicPr>
          <p:cNvPr id="5" name="Picture 4">
            <a:extLst>
              <a:ext uri="{FF2B5EF4-FFF2-40B4-BE49-F238E27FC236}">
                <a16:creationId xmlns:a16="http://schemas.microsoft.com/office/drawing/2014/main" id="{66873D9F-4DAF-7447-BB23-8EE2EC1D93AC}"/>
              </a:ext>
            </a:extLst>
          </p:cNvPr>
          <p:cNvPicPr>
            <a:picLocks noChangeAspect="1"/>
          </p:cNvPicPr>
          <p:nvPr/>
        </p:nvPicPr>
        <p:blipFill>
          <a:blip r:embed="rId6"/>
          <a:stretch>
            <a:fillRect/>
          </a:stretch>
        </p:blipFill>
        <p:spPr>
          <a:xfrm>
            <a:off x="6110571" y="2900636"/>
            <a:ext cx="92523" cy="100569"/>
          </a:xfrm>
          <a:prstGeom prst="rect">
            <a:avLst/>
          </a:prstGeom>
        </p:spPr>
      </p:pic>
      <p:pic>
        <p:nvPicPr>
          <p:cNvPr id="7" name="Picture 6">
            <a:extLst>
              <a:ext uri="{FF2B5EF4-FFF2-40B4-BE49-F238E27FC236}">
                <a16:creationId xmlns:a16="http://schemas.microsoft.com/office/drawing/2014/main" id="{CAB9E9C2-4840-878A-997E-A9718FEDD7E8}"/>
              </a:ext>
            </a:extLst>
          </p:cNvPr>
          <p:cNvPicPr>
            <a:picLocks noChangeAspect="1"/>
          </p:cNvPicPr>
          <p:nvPr/>
        </p:nvPicPr>
        <p:blipFill>
          <a:blip r:embed="rId6"/>
          <a:stretch>
            <a:fillRect/>
          </a:stretch>
        </p:blipFill>
        <p:spPr>
          <a:xfrm>
            <a:off x="5963230" y="2722941"/>
            <a:ext cx="92523" cy="100569"/>
          </a:xfrm>
          <a:prstGeom prst="rect">
            <a:avLst/>
          </a:prstGeom>
        </p:spPr>
      </p:pic>
      <p:pic>
        <p:nvPicPr>
          <p:cNvPr id="8" name="Picture 7">
            <a:extLst>
              <a:ext uri="{FF2B5EF4-FFF2-40B4-BE49-F238E27FC236}">
                <a16:creationId xmlns:a16="http://schemas.microsoft.com/office/drawing/2014/main" id="{1F32BF14-BAD9-E737-439B-19C8E6D452E9}"/>
              </a:ext>
            </a:extLst>
          </p:cNvPr>
          <p:cNvPicPr>
            <a:picLocks noChangeAspect="1"/>
          </p:cNvPicPr>
          <p:nvPr/>
        </p:nvPicPr>
        <p:blipFill>
          <a:blip r:embed="rId6"/>
          <a:stretch>
            <a:fillRect/>
          </a:stretch>
        </p:blipFill>
        <p:spPr>
          <a:xfrm>
            <a:off x="5602781" y="2622372"/>
            <a:ext cx="92523" cy="100569"/>
          </a:xfrm>
          <a:prstGeom prst="rect">
            <a:avLst/>
          </a:prstGeom>
        </p:spPr>
      </p:pic>
      <p:pic>
        <p:nvPicPr>
          <p:cNvPr id="9" name="Picture 8">
            <a:extLst>
              <a:ext uri="{FF2B5EF4-FFF2-40B4-BE49-F238E27FC236}">
                <a16:creationId xmlns:a16="http://schemas.microsoft.com/office/drawing/2014/main" id="{C6E56B41-A151-5067-94CF-BEB85D014C49}"/>
              </a:ext>
            </a:extLst>
          </p:cNvPr>
          <p:cNvPicPr>
            <a:picLocks noChangeAspect="1"/>
          </p:cNvPicPr>
          <p:nvPr/>
        </p:nvPicPr>
        <p:blipFill>
          <a:blip r:embed="rId6"/>
          <a:stretch>
            <a:fillRect/>
          </a:stretch>
        </p:blipFill>
        <p:spPr>
          <a:xfrm>
            <a:off x="5261304" y="3219980"/>
            <a:ext cx="92523" cy="100569"/>
          </a:xfrm>
          <a:prstGeom prst="rect">
            <a:avLst/>
          </a:prstGeom>
        </p:spPr>
      </p:pic>
      <p:pic>
        <p:nvPicPr>
          <p:cNvPr id="10" name="Picture 9">
            <a:extLst>
              <a:ext uri="{FF2B5EF4-FFF2-40B4-BE49-F238E27FC236}">
                <a16:creationId xmlns:a16="http://schemas.microsoft.com/office/drawing/2014/main" id="{EDAA0911-8D64-2D40-29B9-D080EACA7F8E}"/>
              </a:ext>
            </a:extLst>
          </p:cNvPr>
          <p:cNvPicPr>
            <a:picLocks noChangeAspect="1"/>
          </p:cNvPicPr>
          <p:nvPr/>
        </p:nvPicPr>
        <p:blipFill>
          <a:blip r:embed="rId6"/>
          <a:stretch>
            <a:fillRect/>
          </a:stretch>
        </p:blipFill>
        <p:spPr>
          <a:xfrm>
            <a:off x="6271841" y="3982613"/>
            <a:ext cx="92523" cy="100569"/>
          </a:xfrm>
          <a:prstGeom prst="rect">
            <a:avLst/>
          </a:prstGeom>
        </p:spPr>
      </p:pic>
      <p:pic>
        <p:nvPicPr>
          <p:cNvPr id="11" name="Picture 10">
            <a:extLst>
              <a:ext uri="{FF2B5EF4-FFF2-40B4-BE49-F238E27FC236}">
                <a16:creationId xmlns:a16="http://schemas.microsoft.com/office/drawing/2014/main" id="{7A20CCDD-C545-02FB-B028-E9D673F4EAC2}"/>
              </a:ext>
            </a:extLst>
          </p:cNvPr>
          <p:cNvPicPr>
            <a:picLocks noChangeAspect="1"/>
          </p:cNvPicPr>
          <p:nvPr/>
        </p:nvPicPr>
        <p:blipFill>
          <a:blip r:embed="rId7"/>
          <a:stretch>
            <a:fillRect/>
          </a:stretch>
        </p:blipFill>
        <p:spPr>
          <a:xfrm>
            <a:off x="5378543" y="2476869"/>
            <a:ext cx="87294" cy="83499"/>
          </a:xfrm>
          <a:prstGeom prst="rect">
            <a:avLst/>
          </a:prstGeom>
        </p:spPr>
      </p:pic>
      <p:pic>
        <p:nvPicPr>
          <p:cNvPr id="13" name="Picture 12">
            <a:extLst>
              <a:ext uri="{FF2B5EF4-FFF2-40B4-BE49-F238E27FC236}">
                <a16:creationId xmlns:a16="http://schemas.microsoft.com/office/drawing/2014/main" id="{C33A1A09-1BA4-BB8A-89BC-47C858355A6B}"/>
              </a:ext>
            </a:extLst>
          </p:cNvPr>
          <p:cNvPicPr>
            <a:picLocks noChangeAspect="1"/>
          </p:cNvPicPr>
          <p:nvPr/>
        </p:nvPicPr>
        <p:blipFill>
          <a:blip r:embed="rId7"/>
          <a:stretch>
            <a:fillRect/>
          </a:stretch>
        </p:blipFill>
        <p:spPr>
          <a:xfrm>
            <a:off x="6141120" y="2448047"/>
            <a:ext cx="87294" cy="83499"/>
          </a:xfrm>
          <a:prstGeom prst="rect">
            <a:avLst/>
          </a:prstGeom>
        </p:spPr>
      </p:pic>
      <p:pic>
        <p:nvPicPr>
          <p:cNvPr id="14" name="Picture 13">
            <a:extLst>
              <a:ext uri="{FF2B5EF4-FFF2-40B4-BE49-F238E27FC236}">
                <a16:creationId xmlns:a16="http://schemas.microsoft.com/office/drawing/2014/main" id="{46DF6D00-B22D-5AF3-EDC4-DEDD9A70F4F4}"/>
              </a:ext>
            </a:extLst>
          </p:cNvPr>
          <p:cNvPicPr>
            <a:picLocks noChangeAspect="1"/>
          </p:cNvPicPr>
          <p:nvPr/>
        </p:nvPicPr>
        <p:blipFill>
          <a:blip r:embed="rId7"/>
          <a:stretch>
            <a:fillRect/>
          </a:stretch>
        </p:blipFill>
        <p:spPr>
          <a:xfrm>
            <a:off x="6909361" y="2538873"/>
            <a:ext cx="87294" cy="83499"/>
          </a:xfrm>
          <a:prstGeom prst="rect">
            <a:avLst/>
          </a:prstGeom>
        </p:spPr>
      </p:pic>
      <p:pic>
        <p:nvPicPr>
          <p:cNvPr id="15" name="Picture 14">
            <a:extLst>
              <a:ext uri="{FF2B5EF4-FFF2-40B4-BE49-F238E27FC236}">
                <a16:creationId xmlns:a16="http://schemas.microsoft.com/office/drawing/2014/main" id="{9EC24947-6C69-F9DB-5ED7-08AA3C00BEEA}"/>
              </a:ext>
            </a:extLst>
          </p:cNvPr>
          <p:cNvPicPr>
            <a:picLocks noChangeAspect="1"/>
          </p:cNvPicPr>
          <p:nvPr/>
        </p:nvPicPr>
        <p:blipFill>
          <a:blip r:embed="rId7"/>
          <a:stretch>
            <a:fillRect/>
          </a:stretch>
        </p:blipFill>
        <p:spPr>
          <a:xfrm>
            <a:off x="5798719" y="2497123"/>
            <a:ext cx="87294" cy="83499"/>
          </a:xfrm>
          <a:prstGeom prst="rect">
            <a:avLst/>
          </a:prstGeom>
        </p:spPr>
      </p:pic>
      <p:pic>
        <p:nvPicPr>
          <p:cNvPr id="16" name="Picture 15">
            <a:extLst>
              <a:ext uri="{FF2B5EF4-FFF2-40B4-BE49-F238E27FC236}">
                <a16:creationId xmlns:a16="http://schemas.microsoft.com/office/drawing/2014/main" id="{AABAB4C8-94B5-63C5-4078-2D770DB6E2D7}"/>
              </a:ext>
            </a:extLst>
          </p:cNvPr>
          <p:cNvPicPr>
            <a:picLocks noChangeAspect="1"/>
          </p:cNvPicPr>
          <p:nvPr/>
        </p:nvPicPr>
        <p:blipFill>
          <a:blip r:embed="rId7"/>
          <a:stretch>
            <a:fillRect/>
          </a:stretch>
        </p:blipFill>
        <p:spPr>
          <a:xfrm>
            <a:off x="5633650" y="2518618"/>
            <a:ext cx="87294" cy="83499"/>
          </a:xfrm>
          <a:prstGeom prst="rect">
            <a:avLst/>
          </a:prstGeom>
        </p:spPr>
      </p:pic>
      <p:pic>
        <p:nvPicPr>
          <p:cNvPr id="17" name="Picture 16">
            <a:extLst>
              <a:ext uri="{FF2B5EF4-FFF2-40B4-BE49-F238E27FC236}">
                <a16:creationId xmlns:a16="http://schemas.microsoft.com/office/drawing/2014/main" id="{C09F7309-3C73-09A1-0BB2-EFE187F2414F}"/>
              </a:ext>
            </a:extLst>
          </p:cNvPr>
          <p:cNvPicPr>
            <a:picLocks noChangeAspect="1"/>
          </p:cNvPicPr>
          <p:nvPr/>
        </p:nvPicPr>
        <p:blipFill>
          <a:blip r:embed="rId7"/>
          <a:stretch>
            <a:fillRect/>
          </a:stretch>
        </p:blipFill>
        <p:spPr>
          <a:xfrm>
            <a:off x="6023277" y="2569033"/>
            <a:ext cx="87294" cy="83499"/>
          </a:xfrm>
          <a:prstGeom prst="rect">
            <a:avLst/>
          </a:prstGeom>
        </p:spPr>
      </p:pic>
      <p:sp>
        <p:nvSpPr>
          <p:cNvPr id="18" name="Rectangle 17">
            <a:extLst>
              <a:ext uri="{FF2B5EF4-FFF2-40B4-BE49-F238E27FC236}">
                <a16:creationId xmlns:a16="http://schemas.microsoft.com/office/drawing/2014/main" id="{50AB2750-C55A-4248-8E41-934A4306C15B}"/>
              </a:ext>
            </a:extLst>
          </p:cNvPr>
          <p:cNvSpPr/>
          <p:nvPr/>
        </p:nvSpPr>
        <p:spPr>
          <a:xfrm>
            <a:off x="8281639" y="1360449"/>
            <a:ext cx="238246" cy="19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18">
            <a:extLst>
              <a:ext uri="{FF2B5EF4-FFF2-40B4-BE49-F238E27FC236}">
                <a16:creationId xmlns:a16="http://schemas.microsoft.com/office/drawing/2014/main" id="{8634A694-EDFF-A359-B271-7517080C18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82997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1E6B6-DFF0-1AB9-2494-70746FA4E97D}"/>
              </a:ext>
            </a:extLst>
          </p:cNvPr>
          <p:cNvSpPr>
            <a:spLocks noGrp="1"/>
          </p:cNvSpPr>
          <p:nvPr>
            <p:ph type="title"/>
          </p:nvPr>
        </p:nvSpPr>
        <p:spPr>
          <a:xfrm>
            <a:off x="363739" y="199698"/>
            <a:ext cx="8520600" cy="572700"/>
          </a:xfrm>
        </p:spPr>
        <p:txBody>
          <a:bodyPr/>
          <a:lstStyle/>
          <a:p>
            <a:pPr algn="ctr"/>
            <a:r>
              <a:rPr lang="en-US" dirty="0"/>
              <a:t>Data problems?</a:t>
            </a:r>
          </a:p>
        </p:txBody>
      </p:sp>
      <p:pic>
        <p:nvPicPr>
          <p:cNvPr id="4" name="Picture 3">
            <a:extLst>
              <a:ext uri="{FF2B5EF4-FFF2-40B4-BE49-F238E27FC236}">
                <a16:creationId xmlns:a16="http://schemas.microsoft.com/office/drawing/2014/main" id="{CA926565-F3F7-95F3-277F-AA2C837A4BAC}"/>
              </a:ext>
            </a:extLst>
          </p:cNvPr>
          <p:cNvPicPr>
            <a:picLocks noChangeAspect="1"/>
          </p:cNvPicPr>
          <p:nvPr/>
        </p:nvPicPr>
        <p:blipFill>
          <a:blip r:embed="rId3"/>
          <a:stretch>
            <a:fillRect/>
          </a:stretch>
        </p:blipFill>
        <p:spPr>
          <a:xfrm>
            <a:off x="748923" y="1016782"/>
            <a:ext cx="3060842" cy="3402051"/>
          </a:xfrm>
          <a:prstGeom prst="rect">
            <a:avLst/>
          </a:prstGeom>
        </p:spPr>
      </p:pic>
      <p:sp>
        <p:nvSpPr>
          <p:cNvPr id="6" name="Slide Number Placeholder 5">
            <a:extLst>
              <a:ext uri="{FF2B5EF4-FFF2-40B4-BE49-F238E27FC236}">
                <a16:creationId xmlns:a16="http://schemas.microsoft.com/office/drawing/2014/main" id="{2E4F5354-DB06-1660-D921-6E8C4851EA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7" name="Picture 6">
            <a:extLst>
              <a:ext uri="{FF2B5EF4-FFF2-40B4-BE49-F238E27FC236}">
                <a16:creationId xmlns:a16="http://schemas.microsoft.com/office/drawing/2014/main" id="{E80A1A96-78E0-D225-7E2C-8C005E280D61}"/>
              </a:ext>
            </a:extLst>
          </p:cNvPr>
          <p:cNvPicPr>
            <a:picLocks noChangeAspect="1"/>
          </p:cNvPicPr>
          <p:nvPr/>
        </p:nvPicPr>
        <p:blipFill>
          <a:blip r:embed="rId4"/>
          <a:stretch>
            <a:fillRect/>
          </a:stretch>
        </p:blipFill>
        <p:spPr>
          <a:xfrm>
            <a:off x="473792" y="1083826"/>
            <a:ext cx="387110" cy="3035758"/>
          </a:xfrm>
          <a:prstGeom prst="rect">
            <a:avLst/>
          </a:prstGeom>
        </p:spPr>
      </p:pic>
      <p:pic>
        <p:nvPicPr>
          <p:cNvPr id="3" name="Picture 2">
            <a:extLst>
              <a:ext uri="{FF2B5EF4-FFF2-40B4-BE49-F238E27FC236}">
                <a16:creationId xmlns:a16="http://schemas.microsoft.com/office/drawing/2014/main" id="{068A2DE0-3744-2282-AE03-E5AB0317C571}"/>
              </a:ext>
            </a:extLst>
          </p:cNvPr>
          <p:cNvPicPr>
            <a:picLocks noChangeAspect="1"/>
          </p:cNvPicPr>
          <p:nvPr/>
        </p:nvPicPr>
        <p:blipFill>
          <a:blip r:embed="rId5"/>
          <a:stretch>
            <a:fillRect/>
          </a:stretch>
        </p:blipFill>
        <p:spPr>
          <a:xfrm>
            <a:off x="2447965" y="1386351"/>
            <a:ext cx="149641" cy="120864"/>
          </a:xfrm>
          <a:prstGeom prst="rect">
            <a:avLst/>
          </a:prstGeom>
        </p:spPr>
      </p:pic>
      <p:pic>
        <p:nvPicPr>
          <p:cNvPr id="8" name="Picture 7">
            <a:extLst>
              <a:ext uri="{FF2B5EF4-FFF2-40B4-BE49-F238E27FC236}">
                <a16:creationId xmlns:a16="http://schemas.microsoft.com/office/drawing/2014/main" id="{33D2A1B4-2C09-313B-46BC-E2FC095CAC38}"/>
              </a:ext>
            </a:extLst>
          </p:cNvPr>
          <p:cNvPicPr>
            <a:picLocks noChangeAspect="1"/>
          </p:cNvPicPr>
          <p:nvPr/>
        </p:nvPicPr>
        <p:blipFill>
          <a:blip r:embed="rId6"/>
          <a:stretch>
            <a:fillRect/>
          </a:stretch>
        </p:blipFill>
        <p:spPr>
          <a:xfrm>
            <a:off x="2467275" y="1555661"/>
            <a:ext cx="126481" cy="115941"/>
          </a:xfrm>
          <a:prstGeom prst="rect">
            <a:avLst/>
          </a:prstGeom>
        </p:spPr>
      </p:pic>
      <p:pic>
        <p:nvPicPr>
          <p:cNvPr id="9" name="Picture 8">
            <a:extLst>
              <a:ext uri="{FF2B5EF4-FFF2-40B4-BE49-F238E27FC236}">
                <a16:creationId xmlns:a16="http://schemas.microsoft.com/office/drawing/2014/main" id="{50B69F19-CA8B-E0C1-D524-DB64BB315A4F}"/>
              </a:ext>
            </a:extLst>
          </p:cNvPr>
          <p:cNvPicPr>
            <a:picLocks noChangeAspect="1"/>
          </p:cNvPicPr>
          <p:nvPr/>
        </p:nvPicPr>
        <p:blipFill>
          <a:blip r:embed="rId7"/>
          <a:stretch>
            <a:fillRect/>
          </a:stretch>
        </p:blipFill>
        <p:spPr>
          <a:xfrm>
            <a:off x="3535495" y="1240319"/>
            <a:ext cx="5485663" cy="643624"/>
          </a:xfrm>
          <a:prstGeom prst="rect">
            <a:avLst/>
          </a:prstGeom>
        </p:spPr>
      </p:pic>
      <p:pic>
        <p:nvPicPr>
          <p:cNvPr id="10" name="Picture 9">
            <a:extLst>
              <a:ext uri="{FF2B5EF4-FFF2-40B4-BE49-F238E27FC236}">
                <a16:creationId xmlns:a16="http://schemas.microsoft.com/office/drawing/2014/main" id="{D617249F-AA18-9C25-DA93-3BF30745D3A1}"/>
              </a:ext>
            </a:extLst>
          </p:cNvPr>
          <p:cNvPicPr>
            <a:picLocks noChangeAspect="1"/>
          </p:cNvPicPr>
          <p:nvPr/>
        </p:nvPicPr>
        <p:blipFill>
          <a:blip r:embed="rId8"/>
          <a:stretch>
            <a:fillRect/>
          </a:stretch>
        </p:blipFill>
        <p:spPr>
          <a:xfrm>
            <a:off x="3429000" y="2146035"/>
            <a:ext cx="5715000" cy="851430"/>
          </a:xfrm>
          <a:prstGeom prst="rect">
            <a:avLst/>
          </a:prstGeom>
        </p:spPr>
      </p:pic>
      <p:pic>
        <p:nvPicPr>
          <p:cNvPr id="11" name="Picture 10">
            <a:extLst>
              <a:ext uri="{FF2B5EF4-FFF2-40B4-BE49-F238E27FC236}">
                <a16:creationId xmlns:a16="http://schemas.microsoft.com/office/drawing/2014/main" id="{63328AD8-AFBB-E443-AB44-68C01B65FD54}"/>
              </a:ext>
            </a:extLst>
          </p:cNvPr>
          <p:cNvPicPr>
            <a:picLocks noChangeAspect="1"/>
          </p:cNvPicPr>
          <p:nvPr/>
        </p:nvPicPr>
        <p:blipFill>
          <a:blip r:embed="rId9"/>
          <a:stretch>
            <a:fillRect/>
          </a:stretch>
        </p:blipFill>
        <p:spPr>
          <a:xfrm>
            <a:off x="3535495" y="3288140"/>
            <a:ext cx="4781766" cy="806316"/>
          </a:xfrm>
          <a:prstGeom prst="rect">
            <a:avLst/>
          </a:prstGeom>
        </p:spPr>
      </p:pic>
    </p:spTree>
    <p:extLst>
      <p:ext uri="{BB962C8B-B14F-4D97-AF65-F5344CB8AC3E}">
        <p14:creationId xmlns:p14="http://schemas.microsoft.com/office/powerpoint/2010/main" val="138629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088" y="0"/>
            <a:ext cx="7177823" cy="51435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E21DA9F-A9E4-7918-2CD2-B6411E41C7CF}"/>
              </a:ext>
            </a:extLst>
          </p:cNvPr>
          <p:cNvSpPr>
            <a:spLocks noGrp="1"/>
          </p:cNvSpPr>
          <p:nvPr>
            <p:ph type="title"/>
          </p:nvPr>
        </p:nvSpPr>
        <p:spPr>
          <a:xfrm>
            <a:off x="1919037" y="716481"/>
            <a:ext cx="5305926" cy="2174232"/>
          </a:xfrm>
        </p:spPr>
        <p:txBody>
          <a:bodyPr vert="horz" lIns="91440" tIns="45720" rIns="91440" bIns="45720" rtlCol="0" anchor="b">
            <a:normAutofit/>
          </a:bodyPr>
          <a:lstStyle/>
          <a:p>
            <a:pPr algn="ctr" defTabSz="914400">
              <a:spcBef>
                <a:spcPct val="0"/>
              </a:spcBef>
            </a:pPr>
            <a:r>
              <a:rPr lang="en-US" sz="5000" kern="1200" dirty="0">
                <a:solidFill>
                  <a:srgbClr val="FFFFFF"/>
                </a:solidFill>
                <a:latin typeface="+mj-lt"/>
                <a:ea typeface="+mj-ea"/>
                <a:cs typeface="+mj-cs"/>
              </a:rPr>
              <a:t>CONCLUSIONS AND DISCUSSION</a:t>
            </a:r>
          </a:p>
        </p:txBody>
      </p:sp>
      <p:sp>
        <p:nvSpPr>
          <p:cNvPr id="22"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3130123"/>
            <a:ext cx="3182692" cy="13716"/>
          </a:xfrm>
          <a:custGeom>
            <a:avLst/>
            <a:gdLst>
              <a:gd name="connsiteX0" fmla="*/ 0 w 3182692"/>
              <a:gd name="connsiteY0" fmla="*/ 0 h 13716"/>
              <a:gd name="connsiteX1" fmla="*/ 604711 w 3182692"/>
              <a:gd name="connsiteY1" fmla="*/ 0 h 13716"/>
              <a:gd name="connsiteX2" fmla="*/ 1241250 w 3182692"/>
              <a:gd name="connsiteY2" fmla="*/ 0 h 13716"/>
              <a:gd name="connsiteX3" fmla="*/ 1909615 w 3182692"/>
              <a:gd name="connsiteY3" fmla="*/ 0 h 13716"/>
              <a:gd name="connsiteX4" fmla="*/ 2577981 w 3182692"/>
              <a:gd name="connsiteY4" fmla="*/ 0 h 13716"/>
              <a:gd name="connsiteX5" fmla="*/ 3182692 w 3182692"/>
              <a:gd name="connsiteY5" fmla="*/ 0 h 13716"/>
              <a:gd name="connsiteX6" fmla="*/ 3182692 w 3182692"/>
              <a:gd name="connsiteY6" fmla="*/ 13716 h 13716"/>
              <a:gd name="connsiteX7" fmla="*/ 2482500 w 3182692"/>
              <a:gd name="connsiteY7" fmla="*/ 13716 h 13716"/>
              <a:gd name="connsiteX8" fmla="*/ 1782308 w 3182692"/>
              <a:gd name="connsiteY8" fmla="*/ 13716 h 13716"/>
              <a:gd name="connsiteX9" fmla="*/ 1145769 w 3182692"/>
              <a:gd name="connsiteY9" fmla="*/ 13716 h 13716"/>
              <a:gd name="connsiteX10" fmla="*/ 0 w 3182692"/>
              <a:gd name="connsiteY10" fmla="*/ 13716 h 13716"/>
              <a:gd name="connsiteX11" fmla="*/ 0 w 3182692"/>
              <a:gd name="connsiteY11" fmla="*/ 0 h 13716"/>
              <a:gd name="connsiteX0" fmla="*/ 0 w 3182692"/>
              <a:gd name="connsiteY0" fmla="*/ 0 h 13716"/>
              <a:gd name="connsiteX1" fmla="*/ 604711 w 3182692"/>
              <a:gd name="connsiteY1" fmla="*/ 0 h 13716"/>
              <a:gd name="connsiteX2" fmla="*/ 1145769 w 3182692"/>
              <a:gd name="connsiteY2" fmla="*/ 0 h 13716"/>
              <a:gd name="connsiteX3" fmla="*/ 1845961 w 3182692"/>
              <a:gd name="connsiteY3" fmla="*/ 0 h 13716"/>
              <a:gd name="connsiteX4" fmla="*/ 2450673 w 3182692"/>
              <a:gd name="connsiteY4" fmla="*/ 0 h 13716"/>
              <a:gd name="connsiteX5" fmla="*/ 3182692 w 3182692"/>
              <a:gd name="connsiteY5" fmla="*/ 0 h 13716"/>
              <a:gd name="connsiteX6" fmla="*/ 3182692 w 3182692"/>
              <a:gd name="connsiteY6" fmla="*/ 13716 h 13716"/>
              <a:gd name="connsiteX7" fmla="*/ 2546154 w 3182692"/>
              <a:gd name="connsiteY7" fmla="*/ 13716 h 13716"/>
              <a:gd name="connsiteX8" fmla="*/ 1845961 w 3182692"/>
              <a:gd name="connsiteY8" fmla="*/ 13716 h 13716"/>
              <a:gd name="connsiteX9" fmla="*/ 1304904 w 3182692"/>
              <a:gd name="connsiteY9" fmla="*/ 13716 h 13716"/>
              <a:gd name="connsiteX10" fmla="*/ 668365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145195" y="-37571"/>
                  <a:pt x="472618" y="-13696"/>
                  <a:pt x="604711" y="0"/>
                </a:cubicBezTo>
                <a:cubicBezTo>
                  <a:pt x="706652" y="-3280"/>
                  <a:pt x="1039328" y="-8567"/>
                  <a:pt x="1241250" y="0"/>
                </a:cubicBezTo>
                <a:cubicBezTo>
                  <a:pt x="1405712" y="-7891"/>
                  <a:pt x="1711158" y="8053"/>
                  <a:pt x="1909615" y="0"/>
                </a:cubicBezTo>
                <a:cubicBezTo>
                  <a:pt x="2107436" y="-40150"/>
                  <a:pt x="2247192" y="19443"/>
                  <a:pt x="2577981" y="0"/>
                </a:cubicBezTo>
                <a:cubicBezTo>
                  <a:pt x="2894393" y="-5855"/>
                  <a:pt x="3041563" y="17846"/>
                  <a:pt x="3182692" y="0"/>
                </a:cubicBezTo>
                <a:cubicBezTo>
                  <a:pt x="3182187" y="3577"/>
                  <a:pt x="3182507" y="9896"/>
                  <a:pt x="3182692" y="13716"/>
                </a:cubicBezTo>
                <a:cubicBezTo>
                  <a:pt x="2975928" y="52878"/>
                  <a:pt x="2667693" y="14834"/>
                  <a:pt x="2482500" y="13716"/>
                </a:cubicBezTo>
                <a:cubicBezTo>
                  <a:pt x="2299734" y="32340"/>
                  <a:pt x="1925962" y="4731"/>
                  <a:pt x="1782308" y="13716"/>
                </a:cubicBezTo>
                <a:cubicBezTo>
                  <a:pt x="1635580" y="15974"/>
                  <a:pt x="1257854" y="-8235"/>
                  <a:pt x="1145769" y="13716"/>
                </a:cubicBezTo>
                <a:cubicBezTo>
                  <a:pt x="1025065" y="52002"/>
                  <a:pt x="247799" y="-16108"/>
                  <a:pt x="0" y="13716"/>
                </a:cubicBezTo>
                <a:cubicBezTo>
                  <a:pt x="77" y="9528"/>
                  <a:pt x="-88" y="4529"/>
                  <a:pt x="0" y="0"/>
                </a:cubicBezTo>
                <a:close/>
              </a:path>
              <a:path w="3182692" h="13716" stroke="0" extrusionOk="0">
                <a:moveTo>
                  <a:pt x="0" y="0"/>
                </a:moveTo>
                <a:cubicBezTo>
                  <a:pt x="288308" y="19724"/>
                  <a:pt x="431183" y="-26509"/>
                  <a:pt x="604711" y="0"/>
                </a:cubicBezTo>
                <a:cubicBezTo>
                  <a:pt x="795174" y="4405"/>
                  <a:pt x="950067" y="22541"/>
                  <a:pt x="1145769" y="0"/>
                </a:cubicBezTo>
                <a:cubicBezTo>
                  <a:pt x="1301850" y="7702"/>
                  <a:pt x="1499974" y="-70469"/>
                  <a:pt x="1845961" y="0"/>
                </a:cubicBezTo>
                <a:cubicBezTo>
                  <a:pt x="2191264" y="15313"/>
                  <a:pt x="2307232" y="-97"/>
                  <a:pt x="2450673" y="0"/>
                </a:cubicBezTo>
                <a:cubicBezTo>
                  <a:pt x="2596405" y="-19465"/>
                  <a:pt x="3033067" y="-31048"/>
                  <a:pt x="3182692" y="0"/>
                </a:cubicBezTo>
                <a:cubicBezTo>
                  <a:pt x="3181785" y="2997"/>
                  <a:pt x="3182452" y="8915"/>
                  <a:pt x="3182692" y="13716"/>
                </a:cubicBezTo>
                <a:cubicBezTo>
                  <a:pt x="3091120" y="-27594"/>
                  <a:pt x="2811074" y="57121"/>
                  <a:pt x="2546154" y="13716"/>
                </a:cubicBezTo>
                <a:cubicBezTo>
                  <a:pt x="2285186" y="22957"/>
                  <a:pt x="2090205" y="-26893"/>
                  <a:pt x="1845961" y="13716"/>
                </a:cubicBezTo>
                <a:cubicBezTo>
                  <a:pt x="1599794" y="26921"/>
                  <a:pt x="1466284" y="32875"/>
                  <a:pt x="1304904" y="13716"/>
                </a:cubicBezTo>
                <a:cubicBezTo>
                  <a:pt x="1189365" y="39203"/>
                  <a:pt x="952251" y="18889"/>
                  <a:pt x="668365" y="13716"/>
                </a:cubicBezTo>
                <a:cubicBezTo>
                  <a:pt x="407868" y="39023"/>
                  <a:pt x="284672" y="-13977"/>
                  <a:pt x="0" y="13716"/>
                </a:cubicBezTo>
                <a:cubicBezTo>
                  <a:pt x="-131" y="10721"/>
                  <a:pt x="1210" y="5539"/>
                  <a:pt x="0" y="0"/>
                </a:cubicBezTo>
                <a:close/>
              </a:path>
              <a:path w="3182692" h="13716" fill="none" stroke="0" extrusionOk="0">
                <a:moveTo>
                  <a:pt x="0" y="0"/>
                </a:moveTo>
                <a:cubicBezTo>
                  <a:pt x="108839" y="-32375"/>
                  <a:pt x="447732" y="16552"/>
                  <a:pt x="604711" y="0"/>
                </a:cubicBezTo>
                <a:cubicBezTo>
                  <a:pt x="781899" y="-548"/>
                  <a:pt x="1052060" y="7118"/>
                  <a:pt x="1241250" y="0"/>
                </a:cubicBezTo>
                <a:cubicBezTo>
                  <a:pt x="1399482" y="14083"/>
                  <a:pt x="1706293" y="54730"/>
                  <a:pt x="1909615" y="0"/>
                </a:cubicBezTo>
                <a:cubicBezTo>
                  <a:pt x="2085313" y="-24404"/>
                  <a:pt x="2264415" y="16988"/>
                  <a:pt x="2577981" y="0"/>
                </a:cubicBezTo>
                <a:cubicBezTo>
                  <a:pt x="2926098" y="-10318"/>
                  <a:pt x="3036314" y="-14769"/>
                  <a:pt x="3182692" y="0"/>
                </a:cubicBezTo>
                <a:cubicBezTo>
                  <a:pt x="3181757" y="2919"/>
                  <a:pt x="3181706" y="10491"/>
                  <a:pt x="3182692" y="13716"/>
                </a:cubicBezTo>
                <a:cubicBezTo>
                  <a:pt x="2996012" y="-5803"/>
                  <a:pt x="2669008" y="22823"/>
                  <a:pt x="2482500" y="13716"/>
                </a:cubicBezTo>
                <a:cubicBezTo>
                  <a:pt x="2296543" y="16674"/>
                  <a:pt x="1935236" y="3366"/>
                  <a:pt x="1782308" y="13716"/>
                </a:cubicBezTo>
                <a:cubicBezTo>
                  <a:pt x="1607683" y="20918"/>
                  <a:pt x="1291498" y="-3203"/>
                  <a:pt x="1145769" y="13716"/>
                </a:cubicBezTo>
                <a:cubicBezTo>
                  <a:pt x="1015407" y="50753"/>
                  <a:pt x="262557" y="21999"/>
                  <a:pt x="0" y="13716"/>
                </a:cubicBezTo>
                <a:cubicBezTo>
                  <a:pt x="304" y="9505"/>
                  <a:pt x="1021" y="5946"/>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custGeom>
                    <a:avLst/>
                    <a:gdLst>
                      <a:gd name="connsiteX0" fmla="*/ 0 w 3182692"/>
                      <a:gd name="connsiteY0" fmla="*/ 0 h 13716"/>
                      <a:gd name="connsiteX1" fmla="*/ 604711 w 3182692"/>
                      <a:gd name="connsiteY1" fmla="*/ 0 h 13716"/>
                      <a:gd name="connsiteX2" fmla="*/ 1241250 w 3182692"/>
                      <a:gd name="connsiteY2" fmla="*/ 0 h 13716"/>
                      <a:gd name="connsiteX3" fmla="*/ 1909615 w 3182692"/>
                      <a:gd name="connsiteY3" fmla="*/ 0 h 13716"/>
                      <a:gd name="connsiteX4" fmla="*/ 2577981 w 3182692"/>
                      <a:gd name="connsiteY4" fmla="*/ 0 h 13716"/>
                      <a:gd name="connsiteX5" fmla="*/ 3182692 w 3182692"/>
                      <a:gd name="connsiteY5" fmla="*/ 0 h 13716"/>
                      <a:gd name="connsiteX6" fmla="*/ 3182692 w 3182692"/>
                      <a:gd name="connsiteY6" fmla="*/ 13716 h 13716"/>
                      <a:gd name="connsiteX7" fmla="*/ 2482500 w 3182692"/>
                      <a:gd name="connsiteY7" fmla="*/ 13716 h 13716"/>
                      <a:gd name="connsiteX8" fmla="*/ 1782308 w 3182692"/>
                      <a:gd name="connsiteY8" fmla="*/ 13716 h 13716"/>
                      <a:gd name="connsiteX9" fmla="*/ 1145769 w 3182692"/>
                      <a:gd name="connsiteY9" fmla="*/ 13716 h 13716"/>
                      <a:gd name="connsiteX10" fmla="*/ 0 w 3182692"/>
                      <a:gd name="connsiteY10" fmla="*/ 13716 h 13716"/>
                      <a:gd name="connsiteX11" fmla="*/ 0 w 3182692"/>
                      <a:gd name="connsiteY11"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3716"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2212" y="2989"/>
                          <a:pt x="3182051" y="10166"/>
                          <a:pt x="3182692" y="13716"/>
                        </a:cubicBezTo>
                        <a:cubicBezTo>
                          <a:pt x="2998421" y="17170"/>
                          <a:pt x="2675038" y="14442"/>
                          <a:pt x="2482500" y="13716"/>
                        </a:cubicBezTo>
                        <a:cubicBezTo>
                          <a:pt x="2289962" y="12990"/>
                          <a:pt x="1930644" y="2262"/>
                          <a:pt x="1782308" y="13716"/>
                        </a:cubicBezTo>
                        <a:cubicBezTo>
                          <a:pt x="1633972" y="25170"/>
                          <a:pt x="1287388" y="-6564"/>
                          <a:pt x="1145769" y="13716"/>
                        </a:cubicBezTo>
                        <a:cubicBezTo>
                          <a:pt x="1004150" y="33996"/>
                          <a:pt x="256377" y="-42010"/>
                          <a:pt x="0" y="13716"/>
                        </a:cubicBezTo>
                        <a:cubicBezTo>
                          <a:pt x="182" y="9317"/>
                          <a:pt x="482" y="5285"/>
                          <a:pt x="0" y="0"/>
                        </a:cubicBezTo>
                        <a:close/>
                      </a:path>
                      <a:path w="3182692" h="13716"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200" y="2764"/>
                          <a:pt x="3182390" y="8747"/>
                          <a:pt x="3182692" y="13716"/>
                        </a:cubicBezTo>
                        <a:cubicBezTo>
                          <a:pt x="3039109" y="-17273"/>
                          <a:pt x="2823860" y="9276"/>
                          <a:pt x="2546154" y="13716"/>
                        </a:cubicBezTo>
                        <a:cubicBezTo>
                          <a:pt x="2268448" y="18156"/>
                          <a:pt x="2098674" y="719"/>
                          <a:pt x="1845961" y="13716"/>
                        </a:cubicBezTo>
                        <a:cubicBezTo>
                          <a:pt x="1593248" y="26713"/>
                          <a:pt x="1456743" y="22988"/>
                          <a:pt x="1304904" y="13716"/>
                        </a:cubicBezTo>
                        <a:cubicBezTo>
                          <a:pt x="1153065" y="4444"/>
                          <a:pt x="947204" y="6554"/>
                          <a:pt x="668365" y="13716"/>
                        </a:cubicBezTo>
                        <a:cubicBezTo>
                          <a:pt x="389526" y="20878"/>
                          <a:pt x="288244" y="-9200"/>
                          <a:pt x="0" y="13716"/>
                        </a:cubicBezTo>
                        <a:cubicBezTo>
                          <a:pt x="614" y="9981"/>
                          <a:pt x="600" y="540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509665D-AA16-4DCB-7C69-BACEA83C1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695884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EC18-4A10-B0FE-C54C-200B27A2CFA1}"/>
              </a:ext>
            </a:extLst>
          </p:cNvPr>
          <p:cNvSpPr>
            <a:spLocks noGrp="1"/>
          </p:cNvSpPr>
          <p:nvPr>
            <p:ph type="title"/>
          </p:nvPr>
        </p:nvSpPr>
        <p:spPr>
          <a:xfrm>
            <a:off x="628650" y="273844"/>
            <a:ext cx="7886700" cy="567077"/>
          </a:xfrm>
        </p:spPr>
        <p:txBody>
          <a:bodyPr>
            <a:normAutofit/>
          </a:bodyPr>
          <a:lstStyle/>
          <a:p>
            <a:r>
              <a:rPr lang="en-US" dirty="0"/>
              <a:t>Are lung and blood cells that different ? </a:t>
            </a:r>
          </a:p>
        </p:txBody>
      </p:sp>
      <p:sp>
        <p:nvSpPr>
          <p:cNvPr id="4" name="Slide Number Placeholder 3">
            <a:extLst>
              <a:ext uri="{FF2B5EF4-FFF2-40B4-BE49-F238E27FC236}">
                <a16:creationId xmlns:a16="http://schemas.microsoft.com/office/drawing/2014/main" id="{9E2B3586-F386-745B-11A0-07953B52175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6" name="Picture 5">
            <a:extLst>
              <a:ext uri="{FF2B5EF4-FFF2-40B4-BE49-F238E27FC236}">
                <a16:creationId xmlns:a16="http://schemas.microsoft.com/office/drawing/2014/main" id="{A1287ABF-D945-7D26-A49D-4285007600AA}"/>
              </a:ext>
            </a:extLst>
          </p:cNvPr>
          <p:cNvPicPr>
            <a:picLocks noChangeAspect="1"/>
          </p:cNvPicPr>
          <p:nvPr/>
        </p:nvPicPr>
        <p:blipFill>
          <a:blip r:embed="rId3"/>
          <a:stretch>
            <a:fillRect/>
          </a:stretch>
        </p:blipFill>
        <p:spPr>
          <a:xfrm>
            <a:off x="440871" y="820473"/>
            <a:ext cx="8262257" cy="3000950"/>
          </a:xfrm>
          <a:prstGeom prst="rect">
            <a:avLst/>
          </a:prstGeom>
        </p:spPr>
      </p:pic>
      <p:pic>
        <p:nvPicPr>
          <p:cNvPr id="5" name="Picture 4">
            <a:extLst>
              <a:ext uri="{FF2B5EF4-FFF2-40B4-BE49-F238E27FC236}">
                <a16:creationId xmlns:a16="http://schemas.microsoft.com/office/drawing/2014/main" id="{632EAD62-F6A0-437F-9707-845C22E66439}"/>
              </a:ext>
            </a:extLst>
          </p:cNvPr>
          <p:cNvPicPr>
            <a:picLocks noChangeAspect="1"/>
          </p:cNvPicPr>
          <p:nvPr/>
        </p:nvPicPr>
        <p:blipFill>
          <a:blip r:embed="rId4"/>
          <a:stretch>
            <a:fillRect/>
          </a:stretch>
        </p:blipFill>
        <p:spPr>
          <a:xfrm>
            <a:off x="353545" y="923957"/>
            <a:ext cx="8262257" cy="3031677"/>
          </a:xfrm>
          <a:prstGeom prst="rect">
            <a:avLst/>
          </a:prstGeom>
        </p:spPr>
      </p:pic>
      <p:sp>
        <p:nvSpPr>
          <p:cNvPr id="8" name="TextBox 7">
            <a:extLst>
              <a:ext uri="{FF2B5EF4-FFF2-40B4-BE49-F238E27FC236}">
                <a16:creationId xmlns:a16="http://schemas.microsoft.com/office/drawing/2014/main" id="{974A90B2-636C-4282-3F7A-5CCA08E31E72}"/>
              </a:ext>
            </a:extLst>
          </p:cNvPr>
          <p:cNvSpPr txBox="1"/>
          <p:nvPr/>
        </p:nvSpPr>
        <p:spPr>
          <a:xfrm>
            <a:off x="118745" y="4700379"/>
            <a:ext cx="4592410" cy="338554"/>
          </a:xfrm>
          <a:prstGeom prst="rect">
            <a:avLst/>
          </a:prstGeom>
          <a:noFill/>
        </p:spPr>
        <p:txBody>
          <a:bodyPr wrap="square">
            <a:spAutoFit/>
          </a:bodyPr>
          <a:lstStyle/>
          <a:p>
            <a:r>
              <a:rPr lang="en-IN" sz="800" b="0" i="0" dirty="0">
                <a:solidFill>
                  <a:srgbClr val="222222"/>
                </a:solidFill>
                <a:effectLst/>
                <a:latin typeface="Arial" panose="020B0604020202020204" pitchFamily="34" charset="0"/>
              </a:rPr>
              <a:t>Snyder, Matthew W., et al. "Cell-free DNA comprises an in vivo nucleosome footprint that informs its tissues-of-origin." </a:t>
            </a:r>
            <a:r>
              <a:rPr lang="en-IN" sz="800" b="0" i="1" dirty="0">
                <a:solidFill>
                  <a:srgbClr val="222222"/>
                </a:solidFill>
                <a:effectLst/>
                <a:latin typeface="Arial" panose="020B0604020202020204" pitchFamily="34" charset="0"/>
              </a:rPr>
              <a:t>Cell</a:t>
            </a:r>
            <a:r>
              <a:rPr lang="en-IN" sz="800" b="0" i="0" dirty="0">
                <a:solidFill>
                  <a:srgbClr val="222222"/>
                </a:solidFill>
                <a:effectLst/>
                <a:latin typeface="Arial" panose="020B0604020202020204" pitchFamily="34" charset="0"/>
              </a:rPr>
              <a:t> 164.1 (2016): 57-68.</a:t>
            </a:r>
            <a:endParaRPr lang="en-US" sz="800" dirty="0"/>
          </a:p>
        </p:txBody>
      </p:sp>
      <p:sp>
        <p:nvSpPr>
          <p:cNvPr id="10" name="TextBox 9">
            <a:extLst>
              <a:ext uri="{FF2B5EF4-FFF2-40B4-BE49-F238E27FC236}">
                <a16:creationId xmlns:a16="http://schemas.microsoft.com/office/drawing/2014/main" id="{09C4F244-DA14-3CA5-5390-ABDA51AD792D}"/>
              </a:ext>
            </a:extLst>
          </p:cNvPr>
          <p:cNvSpPr txBox="1"/>
          <p:nvPr/>
        </p:nvSpPr>
        <p:spPr>
          <a:xfrm>
            <a:off x="139155" y="4323027"/>
            <a:ext cx="4572000" cy="338554"/>
          </a:xfrm>
          <a:prstGeom prst="rect">
            <a:avLst/>
          </a:prstGeom>
          <a:noFill/>
        </p:spPr>
        <p:txBody>
          <a:bodyPr wrap="square">
            <a:spAutoFit/>
          </a:bodyPr>
          <a:lstStyle/>
          <a:p>
            <a:r>
              <a:rPr lang="en-IN" sz="800" b="0" i="0" u="none" strike="noStrike" dirty="0">
                <a:solidFill>
                  <a:srgbClr val="000000"/>
                </a:solidFill>
                <a:effectLst/>
                <a:latin typeface="Arial" panose="020B0604020202020204" pitchFamily="34" charset="0"/>
              </a:rPr>
              <a:t>Li, </a:t>
            </a:r>
            <a:r>
              <a:rPr lang="en-IN" sz="800" b="0" i="0" u="none" strike="noStrike" dirty="0" err="1">
                <a:solidFill>
                  <a:srgbClr val="000000"/>
                </a:solidFill>
                <a:effectLst/>
                <a:latin typeface="Arial" panose="020B0604020202020204" pitchFamily="34" charset="0"/>
              </a:rPr>
              <a:t>Shuxiang</a:t>
            </a:r>
            <a:r>
              <a:rPr lang="en-IN" sz="800" b="0" i="0" u="none" strike="noStrike" dirty="0">
                <a:solidFill>
                  <a:srgbClr val="000000"/>
                </a:solidFill>
                <a:effectLst/>
                <a:latin typeface="Arial" panose="020B0604020202020204" pitchFamily="34" charset="0"/>
              </a:rPr>
              <a:t>, </a:t>
            </a:r>
            <a:r>
              <a:rPr lang="en-IN" sz="800" b="0" i="0" u="none" strike="noStrike" dirty="0" err="1">
                <a:solidFill>
                  <a:srgbClr val="000000"/>
                </a:solidFill>
                <a:effectLst/>
                <a:latin typeface="Arial" panose="020B0604020202020204" pitchFamily="34" charset="0"/>
              </a:rPr>
              <a:t>Yunhui</a:t>
            </a:r>
            <a:r>
              <a:rPr lang="en-IN" sz="800" b="0" i="0" u="none" strike="noStrike" dirty="0">
                <a:solidFill>
                  <a:srgbClr val="000000"/>
                </a:solidFill>
                <a:effectLst/>
                <a:latin typeface="Arial" panose="020B0604020202020204" pitchFamily="34" charset="0"/>
              </a:rPr>
              <a:t> Peng, and Anna R. </a:t>
            </a:r>
            <a:r>
              <a:rPr lang="en-IN" sz="800" b="0" i="0" u="none" strike="noStrike" dirty="0" err="1">
                <a:solidFill>
                  <a:srgbClr val="000000"/>
                </a:solidFill>
                <a:effectLst/>
                <a:latin typeface="Arial" panose="020B0604020202020204" pitchFamily="34" charset="0"/>
              </a:rPr>
              <a:t>Panchenko</a:t>
            </a:r>
            <a:r>
              <a:rPr lang="en-IN" sz="800" b="0" i="0" u="none" strike="noStrike" dirty="0">
                <a:solidFill>
                  <a:srgbClr val="000000"/>
                </a:solidFill>
                <a:effectLst/>
                <a:latin typeface="Arial" panose="020B0604020202020204" pitchFamily="34" charset="0"/>
              </a:rPr>
              <a:t>, 2022., Jiang, </a:t>
            </a:r>
            <a:r>
              <a:rPr lang="en-IN" sz="800" b="0" i="0" u="none" strike="noStrike" dirty="0" err="1">
                <a:solidFill>
                  <a:srgbClr val="000000"/>
                </a:solidFill>
                <a:effectLst/>
                <a:latin typeface="Arial" panose="020B0604020202020204" pitchFamily="34" charset="0"/>
              </a:rPr>
              <a:t>Cizhong</a:t>
            </a:r>
            <a:r>
              <a:rPr lang="en-IN" sz="800" b="0" i="0" u="none" strike="noStrike" dirty="0">
                <a:solidFill>
                  <a:srgbClr val="000000"/>
                </a:solidFill>
                <a:effectLst/>
                <a:latin typeface="Arial" panose="020B0604020202020204" pitchFamily="34" charset="0"/>
              </a:rPr>
              <a:t>, and B. Franklin Pugh, 2009., Chen, Taiping, and Sharon YR Dent, 2014</a:t>
            </a:r>
            <a:endParaRPr lang="en-US" sz="800" dirty="0"/>
          </a:p>
        </p:txBody>
      </p:sp>
    </p:spTree>
    <p:extLst>
      <p:ext uri="{BB962C8B-B14F-4D97-AF65-F5344CB8AC3E}">
        <p14:creationId xmlns:p14="http://schemas.microsoft.com/office/powerpoint/2010/main" val="38237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57FE-0C99-6441-2F00-8E2D04DD5D31}"/>
              </a:ext>
            </a:extLst>
          </p:cNvPr>
          <p:cNvSpPr>
            <a:spLocks noGrp="1"/>
          </p:cNvSpPr>
          <p:nvPr>
            <p:ph type="title"/>
          </p:nvPr>
        </p:nvSpPr>
        <p:spPr>
          <a:xfrm>
            <a:off x="428988" y="189979"/>
            <a:ext cx="3011893" cy="572700"/>
          </a:xfrm>
        </p:spPr>
        <p:txBody>
          <a:bodyPr/>
          <a:lstStyle/>
          <a:p>
            <a:pPr algn="ctr"/>
            <a:r>
              <a:rPr lang="en-US" sz="2800" dirty="0"/>
              <a:t>Potential problems</a:t>
            </a:r>
          </a:p>
        </p:txBody>
      </p:sp>
      <p:sp>
        <p:nvSpPr>
          <p:cNvPr id="4" name="Slide Number Placeholder 3">
            <a:extLst>
              <a:ext uri="{FF2B5EF4-FFF2-40B4-BE49-F238E27FC236}">
                <a16:creationId xmlns:a16="http://schemas.microsoft.com/office/drawing/2014/main" id="{FC2A0F83-930F-D9B1-F937-800D880AD4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6" name="Rounded Rectangle 5">
            <a:extLst>
              <a:ext uri="{FF2B5EF4-FFF2-40B4-BE49-F238E27FC236}">
                <a16:creationId xmlns:a16="http://schemas.microsoft.com/office/drawing/2014/main" id="{9B390297-A82D-64D7-EB84-9BC4327AEB2C}"/>
              </a:ext>
            </a:extLst>
          </p:cNvPr>
          <p:cNvSpPr/>
          <p:nvPr/>
        </p:nvSpPr>
        <p:spPr>
          <a:xfrm>
            <a:off x="587828" y="1412422"/>
            <a:ext cx="2694214" cy="735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 overlap ?</a:t>
            </a:r>
          </a:p>
        </p:txBody>
      </p:sp>
      <p:sp>
        <p:nvSpPr>
          <p:cNvPr id="7" name="Rounded Rectangle 6">
            <a:extLst>
              <a:ext uri="{FF2B5EF4-FFF2-40B4-BE49-F238E27FC236}">
                <a16:creationId xmlns:a16="http://schemas.microsoft.com/office/drawing/2014/main" id="{F7BC8834-6FEE-56B7-67E3-62770D1A55DC}"/>
              </a:ext>
            </a:extLst>
          </p:cNvPr>
          <p:cNvSpPr/>
          <p:nvPr/>
        </p:nvSpPr>
        <p:spPr>
          <a:xfrm>
            <a:off x="604156" y="2528708"/>
            <a:ext cx="2694214" cy="735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Incomplete hyperparameter optimization ?</a:t>
            </a:r>
          </a:p>
        </p:txBody>
      </p:sp>
      <p:sp>
        <p:nvSpPr>
          <p:cNvPr id="8" name="Rounded Rectangle 7">
            <a:extLst>
              <a:ext uri="{FF2B5EF4-FFF2-40B4-BE49-F238E27FC236}">
                <a16:creationId xmlns:a16="http://schemas.microsoft.com/office/drawing/2014/main" id="{0E4ED32F-03C6-CE8A-AF75-F0318C444873}"/>
              </a:ext>
            </a:extLst>
          </p:cNvPr>
          <p:cNvSpPr/>
          <p:nvPr/>
        </p:nvSpPr>
        <p:spPr>
          <a:xfrm>
            <a:off x="587828" y="3644995"/>
            <a:ext cx="2694214" cy="735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Insufficient training data ?</a:t>
            </a:r>
          </a:p>
        </p:txBody>
      </p:sp>
      <p:sp>
        <p:nvSpPr>
          <p:cNvPr id="9" name="Title 1">
            <a:extLst>
              <a:ext uri="{FF2B5EF4-FFF2-40B4-BE49-F238E27FC236}">
                <a16:creationId xmlns:a16="http://schemas.microsoft.com/office/drawing/2014/main" id="{DCE376CB-C2E5-DF1C-AB54-245ACE88D571}"/>
              </a:ext>
            </a:extLst>
          </p:cNvPr>
          <p:cNvSpPr txBox="1">
            <a:spLocks/>
          </p:cNvSpPr>
          <p:nvPr/>
        </p:nvSpPr>
        <p:spPr>
          <a:xfrm>
            <a:off x="5218701" y="189979"/>
            <a:ext cx="3011893"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buClrTx/>
              <a:buFontTx/>
            </a:pPr>
            <a:r>
              <a:rPr lang="en-US" sz="2800" dirty="0"/>
              <a:t>Future prospects</a:t>
            </a:r>
          </a:p>
        </p:txBody>
      </p:sp>
      <p:sp>
        <p:nvSpPr>
          <p:cNvPr id="10" name="Rounded Rectangle 9">
            <a:extLst>
              <a:ext uri="{FF2B5EF4-FFF2-40B4-BE49-F238E27FC236}">
                <a16:creationId xmlns:a16="http://schemas.microsoft.com/office/drawing/2014/main" id="{139B0F43-3725-DAFD-0F48-6A8F0F724273}"/>
              </a:ext>
            </a:extLst>
          </p:cNvPr>
          <p:cNvSpPr/>
          <p:nvPr/>
        </p:nvSpPr>
        <p:spPr>
          <a:xfrm>
            <a:off x="5377541" y="887604"/>
            <a:ext cx="2694214" cy="985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Different dataset</a:t>
            </a:r>
          </a:p>
        </p:txBody>
      </p:sp>
      <p:sp>
        <p:nvSpPr>
          <p:cNvPr id="11" name="Rounded Rectangle 10">
            <a:extLst>
              <a:ext uri="{FF2B5EF4-FFF2-40B4-BE49-F238E27FC236}">
                <a16:creationId xmlns:a16="http://schemas.microsoft.com/office/drawing/2014/main" id="{57C76B9B-7B0A-8D6E-A5E4-79F3EB9B752C}"/>
              </a:ext>
            </a:extLst>
          </p:cNvPr>
          <p:cNvSpPr/>
          <p:nvPr/>
        </p:nvSpPr>
        <p:spPr>
          <a:xfrm>
            <a:off x="5377541" y="3574445"/>
            <a:ext cx="2694214" cy="735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Pre-training the model</a:t>
            </a:r>
          </a:p>
        </p:txBody>
      </p:sp>
      <p:sp>
        <p:nvSpPr>
          <p:cNvPr id="12" name="Rounded Rectangle 11">
            <a:extLst>
              <a:ext uri="{FF2B5EF4-FFF2-40B4-BE49-F238E27FC236}">
                <a16:creationId xmlns:a16="http://schemas.microsoft.com/office/drawing/2014/main" id="{D71546CB-C4EF-0C05-C2F4-72EACD2E6DAD}"/>
              </a:ext>
            </a:extLst>
          </p:cNvPr>
          <p:cNvSpPr/>
          <p:nvPr/>
        </p:nvSpPr>
        <p:spPr>
          <a:xfrm>
            <a:off x="5377541" y="2777731"/>
            <a:ext cx="2694214" cy="735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Re-labelling SNPs</a:t>
            </a:r>
          </a:p>
        </p:txBody>
      </p:sp>
      <p:sp>
        <p:nvSpPr>
          <p:cNvPr id="13" name="Rounded Rectangle 12">
            <a:extLst>
              <a:ext uri="{FF2B5EF4-FFF2-40B4-BE49-F238E27FC236}">
                <a16:creationId xmlns:a16="http://schemas.microsoft.com/office/drawing/2014/main" id="{52DB1723-903A-8A8E-979A-7379A3E4AC7B}"/>
              </a:ext>
            </a:extLst>
          </p:cNvPr>
          <p:cNvSpPr/>
          <p:nvPr/>
        </p:nvSpPr>
        <p:spPr>
          <a:xfrm>
            <a:off x="5377541" y="1981016"/>
            <a:ext cx="2694214" cy="735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Fragments from DHS sites</a:t>
            </a:r>
          </a:p>
        </p:txBody>
      </p:sp>
      <p:sp>
        <p:nvSpPr>
          <p:cNvPr id="14" name="Rounded Rectangle 13">
            <a:extLst>
              <a:ext uri="{FF2B5EF4-FFF2-40B4-BE49-F238E27FC236}">
                <a16:creationId xmlns:a16="http://schemas.microsoft.com/office/drawing/2014/main" id="{D9BFDA70-E0F7-57AF-986C-AD1258811EEA}"/>
              </a:ext>
            </a:extLst>
          </p:cNvPr>
          <p:cNvSpPr/>
          <p:nvPr/>
        </p:nvSpPr>
        <p:spPr>
          <a:xfrm>
            <a:off x="5377541" y="4371160"/>
            <a:ext cx="2694214" cy="735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Randomized grid search</a:t>
            </a:r>
          </a:p>
        </p:txBody>
      </p:sp>
      <p:sp>
        <p:nvSpPr>
          <p:cNvPr id="17" name="TextBox 16">
            <a:extLst>
              <a:ext uri="{FF2B5EF4-FFF2-40B4-BE49-F238E27FC236}">
                <a16:creationId xmlns:a16="http://schemas.microsoft.com/office/drawing/2014/main" id="{6AEE2860-8FCC-9CEE-2B3C-601C80239E3B}"/>
              </a:ext>
            </a:extLst>
          </p:cNvPr>
          <p:cNvSpPr txBox="1"/>
          <p:nvPr/>
        </p:nvSpPr>
        <p:spPr>
          <a:xfrm>
            <a:off x="428988" y="4693420"/>
            <a:ext cx="4592410" cy="338554"/>
          </a:xfrm>
          <a:prstGeom prst="rect">
            <a:avLst/>
          </a:prstGeom>
          <a:noFill/>
        </p:spPr>
        <p:txBody>
          <a:bodyPr wrap="square">
            <a:spAutoFit/>
          </a:bodyPr>
          <a:lstStyle/>
          <a:p>
            <a:r>
              <a:rPr lang="en-IN" sz="800" b="0" i="0" dirty="0">
                <a:solidFill>
                  <a:srgbClr val="222222"/>
                </a:solidFill>
                <a:effectLst/>
                <a:latin typeface="Arial" panose="020B0604020202020204" pitchFamily="34" charset="0"/>
              </a:rPr>
              <a:t>Snyder, Matthew W., et al. "Cell-free DNA comprises an in vivo nucleosome footprint that informs its tissues-of-origin." </a:t>
            </a:r>
            <a:r>
              <a:rPr lang="en-IN" sz="800" b="0" i="1" dirty="0">
                <a:solidFill>
                  <a:srgbClr val="222222"/>
                </a:solidFill>
                <a:effectLst/>
                <a:latin typeface="Arial" panose="020B0604020202020204" pitchFamily="34" charset="0"/>
              </a:rPr>
              <a:t>Cell</a:t>
            </a:r>
            <a:r>
              <a:rPr lang="en-IN" sz="800" b="0" i="0" dirty="0">
                <a:solidFill>
                  <a:srgbClr val="222222"/>
                </a:solidFill>
                <a:effectLst/>
                <a:latin typeface="Arial" panose="020B0604020202020204" pitchFamily="34" charset="0"/>
              </a:rPr>
              <a:t> 164.1 (2016): 57-68.</a:t>
            </a:r>
            <a:endParaRPr lang="en-US" sz="800" dirty="0"/>
          </a:p>
        </p:txBody>
      </p:sp>
    </p:spTree>
    <p:extLst>
      <p:ext uri="{BB962C8B-B14F-4D97-AF65-F5344CB8AC3E}">
        <p14:creationId xmlns:p14="http://schemas.microsoft.com/office/powerpoint/2010/main" val="33281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DCD3-B764-D5B4-EDAC-AC6709F3E22F}"/>
              </a:ext>
            </a:extLst>
          </p:cNvPr>
          <p:cNvSpPr>
            <a:spLocks noGrp="1"/>
          </p:cNvSpPr>
          <p:nvPr>
            <p:ph type="title"/>
          </p:nvPr>
        </p:nvSpPr>
        <p:spPr>
          <a:xfrm>
            <a:off x="311700" y="86683"/>
            <a:ext cx="8520600" cy="572700"/>
          </a:xfrm>
        </p:spPr>
        <p:txBody>
          <a:bodyPr/>
          <a:lstStyle/>
          <a:p>
            <a:pPr algn="ctr"/>
            <a:r>
              <a:rPr lang="en-US" dirty="0"/>
              <a:t>A lot of promise</a:t>
            </a:r>
          </a:p>
        </p:txBody>
      </p:sp>
      <p:sp>
        <p:nvSpPr>
          <p:cNvPr id="4" name="Slide Number Placeholder 3">
            <a:extLst>
              <a:ext uri="{FF2B5EF4-FFF2-40B4-BE49-F238E27FC236}">
                <a16:creationId xmlns:a16="http://schemas.microsoft.com/office/drawing/2014/main" id="{41431897-1955-F33C-70EE-10330298A9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2050" name="Picture 2" descr="923 Baby Womb Cartoon Royalty-Free Images, Stock Photos &amp; Pictures |  Shutterstock">
            <a:extLst>
              <a:ext uri="{FF2B5EF4-FFF2-40B4-BE49-F238E27FC236}">
                <a16:creationId xmlns:a16="http://schemas.microsoft.com/office/drawing/2014/main" id="{BA8C78FF-7AA3-8397-9D3F-7B2BB8DEA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19" y="1316492"/>
            <a:ext cx="2041071" cy="2041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should we use machine learning to diagnose brain tumors?">
            <a:extLst>
              <a:ext uri="{FF2B5EF4-FFF2-40B4-BE49-F238E27FC236}">
                <a16:creationId xmlns:a16="http://schemas.microsoft.com/office/drawing/2014/main" id="{A4BBD94B-A4A1-6EA4-CFD6-D57CB6385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892" y="1316492"/>
            <a:ext cx="3869871" cy="20921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E0A039-1B60-C04C-B50C-70A6F661102F}"/>
              </a:ext>
            </a:extLst>
          </p:cNvPr>
          <p:cNvSpPr txBox="1"/>
          <p:nvPr/>
        </p:nvSpPr>
        <p:spPr>
          <a:xfrm>
            <a:off x="996043" y="3753062"/>
            <a:ext cx="2237014" cy="523220"/>
          </a:xfrm>
          <a:prstGeom prst="rect">
            <a:avLst/>
          </a:prstGeom>
          <a:noFill/>
        </p:spPr>
        <p:txBody>
          <a:bodyPr wrap="square" rtlCol="0">
            <a:spAutoFit/>
          </a:bodyPr>
          <a:lstStyle/>
          <a:p>
            <a:r>
              <a:rPr lang="en-US" dirty="0"/>
              <a:t>Fetal chromosomal aberrations</a:t>
            </a:r>
          </a:p>
        </p:txBody>
      </p:sp>
      <p:sp>
        <p:nvSpPr>
          <p:cNvPr id="6" name="TextBox 5">
            <a:extLst>
              <a:ext uri="{FF2B5EF4-FFF2-40B4-BE49-F238E27FC236}">
                <a16:creationId xmlns:a16="http://schemas.microsoft.com/office/drawing/2014/main" id="{2E7BC881-50A5-3AD9-404D-6470053DC6BF}"/>
              </a:ext>
            </a:extLst>
          </p:cNvPr>
          <p:cNvSpPr txBox="1"/>
          <p:nvPr/>
        </p:nvSpPr>
        <p:spPr>
          <a:xfrm>
            <a:off x="6128658" y="3757973"/>
            <a:ext cx="2237014" cy="307777"/>
          </a:xfrm>
          <a:prstGeom prst="rect">
            <a:avLst/>
          </a:prstGeom>
          <a:noFill/>
        </p:spPr>
        <p:txBody>
          <a:bodyPr wrap="square" rtlCol="0">
            <a:spAutoFit/>
          </a:bodyPr>
          <a:lstStyle/>
          <a:p>
            <a:r>
              <a:rPr lang="en-US" dirty="0"/>
              <a:t>Cancer</a:t>
            </a:r>
          </a:p>
        </p:txBody>
      </p:sp>
    </p:spTree>
    <p:extLst>
      <p:ext uri="{BB962C8B-B14F-4D97-AF65-F5344CB8AC3E}">
        <p14:creationId xmlns:p14="http://schemas.microsoft.com/office/powerpoint/2010/main" val="347442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033" name="Group 1032">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717" y="0"/>
            <a:ext cx="8323428" cy="5143500"/>
            <a:chOff x="547625" y="0"/>
            <a:chExt cx="11097905" cy="6858000"/>
          </a:xfrm>
        </p:grpSpPr>
        <p:sp>
          <p:nvSpPr>
            <p:cNvPr id="1034" name="Freeform: Shape 1033">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6" name="Freeform: Shape 1035">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8" name="Freeform: Shape 1037">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1026" name="Picture 2" descr="It's a Wrap! – Joseph Company Global">
            <a:extLst>
              <a:ext uri="{FF2B5EF4-FFF2-40B4-BE49-F238E27FC236}">
                <a16:creationId xmlns:a16="http://schemas.microsoft.com/office/drawing/2014/main" id="{DDAEBC4C-3150-5BC7-6E5F-91E14860AD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06216" y="885399"/>
            <a:ext cx="5374618" cy="32959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55CD28C-F008-9A63-3EF9-DD77750C59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774271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4CAA-6D0C-5100-5758-32692490C902}"/>
              </a:ext>
            </a:extLst>
          </p:cNvPr>
          <p:cNvSpPr>
            <a:spLocks noGrp="1"/>
          </p:cNvSpPr>
          <p:nvPr>
            <p:ph type="title"/>
          </p:nvPr>
        </p:nvSpPr>
        <p:spPr>
          <a:xfrm>
            <a:off x="195586" y="42937"/>
            <a:ext cx="8520600" cy="572700"/>
          </a:xfrm>
        </p:spPr>
        <p:txBody>
          <a:bodyPr/>
          <a:lstStyle/>
          <a:p>
            <a:pPr algn="ctr"/>
            <a:r>
              <a:rPr lang="en-US" sz="2800" dirty="0"/>
              <a:t>Chronic rejection – Bronchitis Obliterans Syndrome</a:t>
            </a:r>
          </a:p>
        </p:txBody>
      </p:sp>
      <p:graphicFrame>
        <p:nvGraphicFramePr>
          <p:cNvPr id="8" name="Diagram 7">
            <a:extLst>
              <a:ext uri="{FF2B5EF4-FFF2-40B4-BE49-F238E27FC236}">
                <a16:creationId xmlns:a16="http://schemas.microsoft.com/office/drawing/2014/main" id="{E1BCCBA4-A0A5-BD75-F213-5475E29ED86C}"/>
              </a:ext>
            </a:extLst>
          </p:cNvPr>
          <p:cNvGraphicFramePr/>
          <p:nvPr>
            <p:extLst>
              <p:ext uri="{D42A27DB-BD31-4B8C-83A1-F6EECF244321}">
                <p14:modId xmlns:p14="http://schemas.microsoft.com/office/powerpoint/2010/main" val="1833526726"/>
              </p:ext>
            </p:extLst>
          </p:nvPr>
        </p:nvGraphicFramePr>
        <p:xfrm>
          <a:off x="2695149" y="900920"/>
          <a:ext cx="2644724" cy="1909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hart 9">
            <a:extLst>
              <a:ext uri="{FF2B5EF4-FFF2-40B4-BE49-F238E27FC236}">
                <a16:creationId xmlns:a16="http://schemas.microsoft.com/office/drawing/2014/main" id="{EE98F438-30CC-0BFE-D319-A3BA3DC71513}"/>
              </a:ext>
            </a:extLst>
          </p:cNvPr>
          <p:cNvGraphicFramePr/>
          <p:nvPr>
            <p:extLst>
              <p:ext uri="{D42A27DB-BD31-4B8C-83A1-F6EECF244321}">
                <p14:modId xmlns:p14="http://schemas.microsoft.com/office/powerpoint/2010/main" val="3038297807"/>
              </p:ext>
            </p:extLst>
          </p:nvPr>
        </p:nvGraphicFramePr>
        <p:xfrm>
          <a:off x="5694449" y="758278"/>
          <a:ext cx="2854822" cy="1964961"/>
        </p:xfrm>
        <a:graphic>
          <a:graphicData uri="http://schemas.openxmlformats.org/drawingml/2006/chart">
            <c:chart xmlns:c="http://schemas.openxmlformats.org/drawingml/2006/chart" xmlns:r="http://schemas.openxmlformats.org/officeDocument/2006/relationships" r:id="rId8"/>
          </a:graphicData>
        </a:graphic>
      </p:graphicFrame>
      <p:pic>
        <p:nvPicPr>
          <p:cNvPr id="13" name="Picture 12">
            <a:extLst>
              <a:ext uri="{FF2B5EF4-FFF2-40B4-BE49-F238E27FC236}">
                <a16:creationId xmlns:a16="http://schemas.microsoft.com/office/drawing/2014/main" id="{681E9AE4-1780-57AC-9248-C9B0322AEFDC}"/>
              </a:ext>
            </a:extLst>
          </p:cNvPr>
          <p:cNvPicPr>
            <a:picLocks noChangeAspect="1"/>
          </p:cNvPicPr>
          <p:nvPr/>
        </p:nvPicPr>
        <p:blipFill>
          <a:blip r:embed="rId9"/>
          <a:stretch>
            <a:fillRect/>
          </a:stretch>
        </p:blipFill>
        <p:spPr>
          <a:xfrm>
            <a:off x="1120261" y="1571319"/>
            <a:ext cx="1121336" cy="1000431"/>
          </a:xfrm>
          <a:prstGeom prst="rect">
            <a:avLst/>
          </a:prstGeom>
        </p:spPr>
      </p:pic>
      <p:pic>
        <p:nvPicPr>
          <p:cNvPr id="16" name="Picture 15">
            <a:extLst>
              <a:ext uri="{FF2B5EF4-FFF2-40B4-BE49-F238E27FC236}">
                <a16:creationId xmlns:a16="http://schemas.microsoft.com/office/drawing/2014/main" id="{229F637A-4EA0-C891-E7D5-96749C216F26}"/>
              </a:ext>
            </a:extLst>
          </p:cNvPr>
          <p:cNvPicPr>
            <a:picLocks noChangeAspect="1"/>
          </p:cNvPicPr>
          <p:nvPr/>
        </p:nvPicPr>
        <p:blipFill>
          <a:blip r:embed="rId10"/>
          <a:stretch>
            <a:fillRect/>
          </a:stretch>
        </p:blipFill>
        <p:spPr>
          <a:xfrm>
            <a:off x="744577" y="961306"/>
            <a:ext cx="1719036" cy="516686"/>
          </a:xfrm>
          <a:prstGeom prst="rect">
            <a:avLst/>
          </a:prstGeom>
        </p:spPr>
      </p:pic>
      <p:pic>
        <p:nvPicPr>
          <p:cNvPr id="3" name="Picture 2">
            <a:extLst>
              <a:ext uri="{FF2B5EF4-FFF2-40B4-BE49-F238E27FC236}">
                <a16:creationId xmlns:a16="http://schemas.microsoft.com/office/drawing/2014/main" id="{C5044C74-B5F8-1ADB-335D-6127E3A9F3CF}"/>
              </a:ext>
            </a:extLst>
          </p:cNvPr>
          <p:cNvPicPr>
            <a:picLocks noChangeAspect="1"/>
          </p:cNvPicPr>
          <p:nvPr/>
        </p:nvPicPr>
        <p:blipFill>
          <a:blip r:embed="rId11"/>
          <a:stretch>
            <a:fillRect/>
          </a:stretch>
        </p:blipFill>
        <p:spPr>
          <a:xfrm>
            <a:off x="2159151" y="2723239"/>
            <a:ext cx="3452852" cy="2235923"/>
          </a:xfrm>
          <a:prstGeom prst="rect">
            <a:avLst/>
          </a:prstGeom>
        </p:spPr>
      </p:pic>
      <p:sp>
        <p:nvSpPr>
          <p:cNvPr id="4" name="TextBox 3">
            <a:extLst>
              <a:ext uri="{FF2B5EF4-FFF2-40B4-BE49-F238E27FC236}">
                <a16:creationId xmlns:a16="http://schemas.microsoft.com/office/drawing/2014/main" id="{67705F3B-CC3D-AC5B-0576-AD629F0E31B4}"/>
              </a:ext>
            </a:extLst>
          </p:cNvPr>
          <p:cNvSpPr txBox="1"/>
          <p:nvPr/>
        </p:nvSpPr>
        <p:spPr>
          <a:xfrm>
            <a:off x="5493895" y="816964"/>
            <a:ext cx="184731" cy="307777"/>
          </a:xfrm>
          <a:prstGeom prst="rect">
            <a:avLst/>
          </a:prstGeom>
          <a:noFill/>
        </p:spPr>
        <p:txBody>
          <a:bodyPr wrap="none" rtlCol="0">
            <a:spAutoFit/>
          </a:bodyPr>
          <a:lstStyle/>
          <a:p>
            <a:endParaRPr lang="en-US"/>
          </a:p>
        </p:txBody>
      </p:sp>
      <p:sp>
        <p:nvSpPr>
          <p:cNvPr id="5" name="Slide Number Placeholder 4">
            <a:extLst>
              <a:ext uri="{FF2B5EF4-FFF2-40B4-BE49-F238E27FC236}">
                <a16:creationId xmlns:a16="http://schemas.microsoft.com/office/drawing/2014/main" id="{AFC4143C-D083-7AEB-34C6-BB505923EF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6" name="TextBox 5">
            <a:extLst>
              <a:ext uri="{FF2B5EF4-FFF2-40B4-BE49-F238E27FC236}">
                <a16:creationId xmlns:a16="http://schemas.microsoft.com/office/drawing/2014/main" id="{6950BE5A-AE61-2CC7-F122-93D7315D33A8}"/>
              </a:ext>
            </a:extLst>
          </p:cNvPr>
          <p:cNvSpPr txBox="1"/>
          <p:nvPr/>
        </p:nvSpPr>
        <p:spPr>
          <a:xfrm>
            <a:off x="5861365" y="4441371"/>
            <a:ext cx="2854821" cy="461665"/>
          </a:xfrm>
          <a:prstGeom prst="rect">
            <a:avLst/>
          </a:prstGeom>
          <a:noFill/>
        </p:spPr>
        <p:txBody>
          <a:bodyPr wrap="square" rtlCol="0">
            <a:spAutoFit/>
          </a:bodyPr>
          <a:lstStyle/>
          <a:p>
            <a:r>
              <a:rPr lang="en-US" sz="800" dirty="0" err="1"/>
              <a:t>Belperio</a:t>
            </a:r>
            <a:r>
              <a:rPr lang="en-US" sz="800" dirty="0"/>
              <a:t>, J.A. et al., 2009. Chronic lung allograft rejection: mechanisms and therapy. Proceedings of the American Thoracic Society, 6(1), pp.108-121.</a:t>
            </a:r>
          </a:p>
        </p:txBody>
      </p:sp>
    </p:spTree>
    <p:extLst>
      <p:ext uri="{BB962C8B-B14F-4D97-AF65-F5344CB8AC3E}">
        <p14:creationId xmlns:p14="http://schemas.microsoft.com/office/powerpoint/2010/main" val="420256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AF426-6162-BF55-AD42-9F049218F98C}"/>
              </a:ext>
            </a:extLst>
          </p:cNvPr>
          <p:cNvSpPr>
            <a:spLocks noGrp="1"/>
          </p:cNvSpPr>
          <p:nvPr>
            <p:ph type="title"/>
          </p:nvPr>
        </p:nvSpPr>
        <p:spPr>
          <a:xfrm>
            <a:off x="311700" y="257648"/>
            <a:ext cx="8520600" cy="572700"/>
          </a:xfrm>
        </p:spPr>
        <p:txBody>
          <a:bodyPr/>
          <a:lstStyle/>
          <a:p>
            <a:r>
              <a:rPr lang="en-US" dirty="0"/>
              <a:t>Thank you, de Ridder group </a:t>
            </a:r>
            <a:r>
              <a:rPr lang="en-US" dirty="0">
                <a:sym typeface="Wingdings" pitchFamily="2" charset="2"/>
              </a:rPr>
              <a:t>: ) </a:t>
            </a:r>
            <a:endParaRPr lang="en-US" dirty="0"/>
          </a:p>
        </p:txBody>
      </p:sp>
      <p:sp>
        <p:nvSpPr>
          <p:cNvPr id="4" name="AutoShape 2">
            <a:extLst>
              <a:ext uri="{FF2B5EF4-FFF2-40B4-BE49-F238E27FC236}">
                <a16:creationId xmlns:a16="http://schemas.microsoft.com/office/drawing/2014/main" id="{DBA3D7E1-5966-4352-EB4A-AE0EA01FC53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group of people posing for a photo&#10;&#10;Description automatically generated">
            <a:extLst>
              <a:ext uri="{FF2B5EF4-FFF2-40B4-BE49-F238E27FC236}">
                <a16:creationId xmlns:a16="http://schemas.microsoft.com/office/drawing/2014/main" id="{274E141A-6485-F5D7-2C72-4164522C0603}"/>
              </a:ext>
            </a:extLst>
          </p:cNvPr>
          <p:cNvPicPr>
            <a:picLocks noChangeAspect="1"/>
          </p:cNvPicPr>
          <p:nvPr/>
        </p:nvPicPr>
        <p:blipFill>
          <a:blip r:embed="rId2"/>
          <a:stretch>
            <a:fillRect/>
          </a:stretch>
        </p:blipFill>
        <p:spPr>
          <a:xfrm>
            <a:off x="3387777" y="843812"/>
            <a:ext cx="4931764" cy="4291321"/>
          </a:xfrm>
          <a:prstGeom prst="rect">
            <a:avLst/>
          </a:prstGeom>
        </p:spPr>
      </p:pic>
      <p:sp>
        <p:nvSpPr>
          <p:cNvPr id="7" name="TextBox 6">
            <a:extLst>
              <a:ext uri="{FF2B5EF4-FFF2-40B4-BE49-F238E27FC236}">
                <a16:creationId xmlns:a16="http://schemas.microsoft.com/office/drawing/2014/main" id="{EA4F08C6-B3F2-F059-4CE4-F956F0A2BFA5}"/>
              </a:ext>
            </a:extLst>
          </p:cNvPr>
          <p:cNvSpPr txBox="1"/>
          <p:nvPr/>
        </p:nvSpPr>
        <p:spPr>
          <a:xfrm>
            <a:off x="749508" y="2895139"/>
            <a:ext cx="2226039" cy="1815882"/>
          </a:xfrm>
          <a:prstGeom prst="rect">
            <a:avLst/>
          </a:prstGeom>
          <a:noFill/>
        </p:spPr>
        <p:txBody>
          <a:bodyPr wrap="square" rtlCol="0">
            <a:spAutoFit/>
          </a:bodyPr>
          <a:lstStyle/>
          <a:p>
            <a:r>
              <a:rPr lang="en-US" dirty="0">
                <a:solidFill>
                  <a:srgbClr val="FF0000"/>
                </a:solidFill>
              </a:rPr>
              <a:t>Special thanks to </a:t>
            </a:r>
            <a:br>
              <a:rPr lang="en-US" dirty="0">
                <a:solidFill>
                  <a:srgbClr val="FF0000"/>
                </a:solidFill>
              </a:rPr>
            </a:br>
            <a:br>
              <a:rPr lang="en-US" dirty="0"/>
            </a:br>
            <a:r>
              <a:rPr lang="en-US" dirty="0"/>
              <a:t>Dr. Jeroen de Ridder</a:t>
            </a:r>
            <a:br>
              <a:rPr lang="en-US" dirty="0"/>
            </a:br>
            <a:r>
              <a:rPr lang="en-US" dirty="0"/>
              <a:t>Lucía </a:t>
            </a:r>
            <a:r>
              <a:rPr lang="en-US" dirty="0" err="1"/>
              <a:t>Barbadilla</a:t>
            </a:r>
            <a:r>
              <a:rPr lang="en-US" dirty="0"/>
              <a:t> Martínez</a:t>
            </a:r>
            <a:br>
              <a:rPr lang="en-US" dirty="0"/>
            </a:br>
            <a:r>
              <a:rPr lang="en-US" dirty="0"/>
              <a:t>Li-Ting Chen </a:t>
            </a:r>
            <a:br>
              <a:rPr lang="en-US" dirty="0"/>
            </a:br>
            <a:r>
              <a:rPr lang="en-US" dirty="0"/>
              <a:t>Marc </a:t>
            </a:r>
            <a:r>
              <a:rPr lang="en-US" dirty="0" err="1"/>
              <a:t>Pagès</a:t>
            </a:r>
            <a:r>
              <a:rPr lang="en-US" dirty="0"/>
              <a:t>-Gallego</a:t>
            </a:r>
            <a:br>
              <a:rPr lang="en-US" dirty="0"/>
            </a:br>
            <a:r>
              <a:rPr lang="en-US" dirty="0"/>
              <a:t>Dieter Stoker</a:t>
            </a:r>
            <a:br>
              <a:rPr lang="en-US" dirty="0"/>
            </a:br>
            <a:endParaRPr lang="en-US" dirty="0"/>
          </a:p>
        </p:txBody>
      </p:sp>
      <p:sp>
        <p:nvSpPr>
          <p:cNvPr id="3" name="Slide Number Placeholder 2">
            <a:extLst>
              <a:ext uri="{FF2B5EF4-FFF2-40B4-BE49-F238E27FC236}">
                <a16:creationId xmlns:a16="http://schemas.microsoft.com/office/drawing/2014/main" id="{995F62D9-C146-930A-BEF2-9618648ABA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606595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021D-2DDE-FAD2-CFCC-B8DD109F025E}"/>
              </a:ext>
            </a:extLst>
          </p:cNvPr>
          <p:cNvSpPr>
            <a:spLocks noGrp="1"/>
          </p:cNvSpPr>
          <p:nvPr>
            <p:ph type="title"/>
          </p:nvPr>
        </p:nvSpPr>
        <p:spPr>
          <a:xfrm>
            <a:off x="1516742" y="100002"/>
            <a:ext cx="5392058" cy="572700"/>
          </a:xfrm>
        </p:spPr>
        <p:txBody>
          <a:bodyPr/>
          <a:lstStyle/>
          <a:p>
            <a:r>
              <a:rPr lang="en-US" dirty="0"/>
              <a:t>Deep Learning in biology !</a:t>
            </a:r>
          </a:p>
        </p:txBody>
      </p:sp>
      <p:pic>
        <p:nvPicPr>
          <p:cNvPr id="4" name="Picture 3">
            <a:extLst>
              <a:ext uri="{FF2B5EF4-FFF2-40B4-BE49-F238E27FC236}">
                <a16:creationId xmlns:a16="http://schemas.microsoft.com/office/drawing/2014/main" id="{5B149B7A-8E28-2A9A-556E-74EB2A53862F}"/>
              </a:ext>
            </a:extLst>
          </p:cNvPr>
          <p:cNvPicPr>
            <a:picLocks noChangeAspect="1"/>
          </p:cNvPicPr>
          <p:nvPr/>
        </p:nvPicPr>
        <p:blipFill>
          <a:blip r:embed="rId2"/>
          <a:stretch>
            <a:fillRect/>
          </a:stretch>
        </p:blipFill>
        <p:spPr>
          <a:xfrm>
            <a:off x="1460690" y="913631"/>
            <a:ext cx="4485016" cy="1798140"/>
          </a:xfrm>
          <a:prstGeom prst="rect">
            <a:avLst/>
          </a:prstGeom>
        </p:spPr>
      </p:pic>
      <p:pic>
        <p:nvPicPr>
          <p:cNvPr id="8" name="Picture 7">
            <a:extLst>
              <a:ext uri="{FF2B5EF4-FFF2-40B4-BE49-F238E27FC236}">
                <a16:creationId xmlns:a16="http://schemas.microsoft.com/office/drawing/2014/main" id="{F4FA7B07-81E1-F5F7-59CE-B81CB14EC408}"/>
              </a:ext>
            </a:extLst>
          </p:cNvPr>
          <p:cNvPicPr>
            <a:picLocks noChangeAspect="1"/>
          </p:cNvPicPr>
          <p:nvPr/>
        </p:nvPicPr>
        <p:blipFill>
          <a:blip r:embed="rId3"/>
          <a:stretch>
            <a:fillRect/>
          </a:stretch>
        </p:blipFill>
        <p:spPr>
          <a:xfrm>
            <a:off x="2973226" y="2128604"/>
            <a:ext cx="4605818" cy="1679900"/>
          </a:xfrm>
          <a:prstGeom prst="rect">
            <a:avLst/>
          </a:prstGeom>
        </p:spPr>
      </p:pic>
      <p:pic>
        <p:nvPicPr>
          <p:cNvPr id="9" name="Picture 2">
            <a:extLst>
              <a:ext uri="{FF2B5EF4-FFF2-40B4-BE49-F238E27FC236}">
                <a16:creationId xmlns:a16="http://schemas.microsoft.com/office/drawing/2014/main" id="{7E395C45-2A3D-716C-7DE6-5BDCDCA8B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75"/>
            <a:ext cx="1460690" cy="1288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588CC6-4E50-66D8-0AD7-38BDF572CCAF}"/>
              </a:ext>
            </a:extLst>
          </p:cNvPr>
          <p:cNvPicPr>
            <a:picLocks noChangeAspect="1"/>
          </p:cNvPicPr>
          <p:nvPr/>
        </p:nvPicPr>
        <p:blipFill>
          <a:blip r:embed="rId5"/>
          <a:stretch>
            <a:fillRect/>
          </a:stretch>
        </p:blipFill>
        <p:spPr>
          <a:xfrm>
            <a:off x="4741361" y="3006325"/>
            <a:ext cx="4327727" cy="1798140"/>
          </a:xfrm>
          <a:prstGeom prst="rect">
            <a:avLst/>
          </a:prstGeom>
        </p:spPr>
      </p:pic>
      <p:sp>
        <p:nvSpPr>
          <p:cNvPr id="11" name="Rectangle 10">
            <a:extLst>
              <a:ext uri="{FF2B5EF4-FFF2-40B4-BE49-F238E27FC236}">
                <a16:creationId xmlns:a16="http://schemas.microsoft.com/office/drawing/2014/main" id="{B73CF142-348A-B1FF-A4A3-A41BC9D92878}"/>
              </a:ext>
            </a:extLst>
          </p:cNvPr>
          <p:cNvSpPr/>
          <p:nvPr/>
        </p:nvSpPr>
        <p:spPr>
          <a:xfrm>
            <a:off x="487108" y="2357614"/>
            <a:ext cx="8367486" cy="11901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A Deep Learning classifier to distinguish between dd-</a:t>
            </a:r>
            <a:r>
              <a:rPr lang="en-US" sz="2500" b="1" dirty="0" err="1">
                <a:solidFill>
                  <a:schemeClr val="tx1"/>
                </a:solidFill>
              </a:rPr>
              <a:t>cfDNA</a:t>
            </a:r>
            <a:r>
              <a:rPr lang="en-US" sz="2500" b="1" dirty="0">
                <a:solidFill>
                  <a:schemeClr val="tx1"/>
                </a:solidFill>
              </a:rPr>
              <a:t> and </a:t>
            </a:r>
            <a:r>
              <a:rPr lang="en-US" sz="2500" b="1" dirty="0" err="1">
                <a:solidFill>
                  <a:schemeClr val="tx1"/>
                </a:solidFill>
              </a:rPr>
              <a:t>rd-cfDNA</a:t>
            </a:r>
            <a:endParaRPr lang="en-US" sz="2500" b="1" dirty="0">
              <a:solidFill>
                <a:schemeClr val="tx1"/>
              </a:solidFill>
            </a:endParaRPr>
          </a:p>
        </p:txBody>
      </p:sp>
      <p:sp>
        <p:nvSpPr>
          <p:cNvPr id="5" name="Slide Number Placeholder 4">
            <a:extLst>
              <a:ext uri="{FF2B5EF4-FFF2-40B4-BE49-F238E27FC236}">
                <a16:creationId xmlns:a16="http://schemas.microsoft.com/office/drawing/2014/main" id="{A64438E7-CE41-D62D-3F9F-8AEE9E6387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85542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3799" name="Rectangle 33798">
            <a:extLst>
              <a:ext uri="{FF2B5EF4-FFF2-40B4-BE49-F238E27FC236}">
                <a16:creationId xmlns:a16="http://schemas.microsoft.com/office/drawing/2014/main" id="{B6ECEE03-918F-43ED-A7B3-F1BDE3FCE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264A2BE-39F9-963D-61CB-FA46570D3D19}"/>
              </a:ext>
            </a:extLst>
          </p:cNvPr>
          <p:cNvSpPr txBox="1">
            <a:spLocks/>
          </p:cNvSpPr>
          <p:nvPr/>
        </p:nvSpPr>
        <p:spPr>
          <a:xfrm>
            <a:off x="628650" y="300038"/>
            <a:ext cx="7760607" cy="904668"/>
          </a:xfrm>
          <a:prstGeom prst="rect">
            <a:avLst/>
          </a:prstGeom>
        </p:spPr>
        <p:txBody>
          <a:bodyPr vert="horz" lIns="91440" tIns="45720" rIns="91440" bIns="45720" rtlCol="0" anchor="b">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spcAft>
                <a:spcPts val="600"/>
              </a:spcAft>
              <a:buClrTx/>
            </a:pPr>
            <a:r>
              <a:rPr lang="en-US" sz="2800" kern="1200" dirty="0">
                <a:solidFill>
                  <a:schemeClr val="tx1"/>
                </a:solidFill>
                <a:latin typeface="+mj-lt"/>
                <a:ea typeface="+mj-ea"/>
                <a:cs typeface="+mj-cs"/>
              </a:rPr>
              <a:t>Does the data really not have enough signal – </a:t>
            </a:r>
          </a:p>
          <a:p>
            <a:pPr algn="ctr" defTabSz="914400">
              <a:spcAft>
                <a:spcPts val="600"/>
              </a:spcAft>
              <a:buClrTx/>
            </a:pPr>
            <a:r>
              <a:rPr lang="en-US" sz="2800" kern="1200" dirty="0">
                <a:solidFill>
                  <a:schemeClr val="tx1"/>
                </a:solidFill>
                <a:latin typeface="+mj-lt"/>
                <a:ea typeface="+mj-ea"/>
                <a:cs typeface="+mj-cs"/>
              </a:rPr>
              <a:t>What about t-SNE? </a:t>
            </a:r>
          </a:p>
        </p:txBody>
      </p:sp>
      <p:sp>
        <p:nvSpPr>
          <p:cNvPr id="33801" name="sketch line">
            <a:extLst>
              <a:ext uri="{FF2B5EF4-FFF2-40B4-BE49-F238E27FC236}">
                <a16:creationId xmlns:a16="http://schemas.microsoft.com/office/drawing/2014/main" id="{010B55F0-C448-403A-8231-AD42A7BA2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9511" y="1245854"/>
            <a:ext cx="3182692" cy="13716"/>
          </a:xfrm>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 name="connsiteX0" fmla="*/ 0 w 3182692"/>
              <a:gd name="connsiteY0" fmla="*/ 0 h 13716"/>
              <a:gd name="connsiteX1" fmla="*/ 572885 w 3182692"/>
              <a:gd name="connsiteY1" fmla="*/ 0 h 13716"/>
              <a:gd name="connsiteX2" fmla="*/ 1113942 w 3182692"/>
              <a:gd name="connsiteY2" fmla="*/ 0 h 13716"/>
              <a:gd name="connsiteX3" fmla="*/ 1686827 w 3182692"/>
              <a:gd name="connsiteY3" fmla="*/ 0 h 13716"/>
              <a:gd name="connsiteX4" fmla="*/ 2323365 w 3182692"/>
              <a:gd name="connsiteY4" fmla="*/ 0 h 13716"/>
              <a:gd name="connsiteX5" fmla="*/ 3182692 w 3182692"/>
              <a:gd name="connsiteY5" fmla="*/ 0 h 13716"/>
              <a:gd name="connsiteX6" fmla="*/ 3182692 w 3182692"/>
              <a:gd name="connsiteY6" fmla="*/ 13716 h 13716"/>
              <a:gd name="connsiteX7" fmla="*/ 2546154 w 3182692"/>
              <a:gd name="connsiteY7" fmla="*/ 13716 h 13716"/>
              <a:gd name="connsiteX8" fmla="*/ 1845961 w 3182692"/>
              <a:gd name="connsiteY8" fmla="*/ 13716 h 13716"/>
              <a:gd name="connsiteX9" fmla="*/ 1304904 w 3182692"/>
              <a:gd name="connsiteY9" fmla="*/ 13716 h 13716"/>
              <a:gd name="connsiteX10" fmla="*/ 604711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70" y="4238"/>
                  <a:pt x="3183054" y="9645"/>
                  <a:pt x="3182692" y="13716"/>
                </a:cubicBezTo>
                <a:cubicBezTo>
                  <a:pt x="2944477" y="11253"/>
                  <a:pt x="2868931" y="7798"/>
                  <a:pt x="2609807" y="13716"/>
                </a:cubicBezTo>
                <a:cubicBezTo>
                  <a:pt x="2341556" y="1621"/>
                  <a:pt x="2324113" y="18134"/>
                  <a:pt x="2068750" y="13716"/>
                </a:cubicBezTo>
                <a:cubicBezTo>
                  <a:pt x="1817163" y="3280"/>
                  <a:pt x="1716254" y="21407"/>
                  <a:pt x="1432211" y="13716"/>
                </a:cubicBezTo>
                <a:cubicBezTo>
                  <a:pt x="1164747" y="-32709"/>
                  <a:pt x="993140" y="23003"/>
                  <a:pt x="859327" y="13716"/>
                </a:cubicBezTo>
                <a:cubicBezTo>
                  <a:pt x="750703" y="-29546"/>
                  <a:pt x="236193" y="34159"/>
                  <a:pt x="0" y="13716"/>
                </a:cubicBezTo>
                <a:cubicBezTo>
                  <a:pt x="-950" y="8514"/>
                  <a:pt x="-119" y="3449"/>
                  <a:pt x="0" y="0"/>
                </a:cubicBezTo>
                <a:close/>
              </a:path>
              <a:path w="3182692" h="13716"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1911" y="5403"/>
                  <a:pt x="3181851" y="9705"/>
                  <a:pt x="3182692" y="13716"/>
                </a:cubicBezTo>
                <a:cubicBezTo>
                  <a:pt x="3012563" y="-42392"/>
                  <a:pt x="2765409" y="31046"/>
                  <a:pt x="2546154" y="13716"/>
                </a:cubicBezTo>
                <a:cubicBezTo>
                  <a:pt x="2333381" y="9342"/>
                  <a:pt x="2154438" y="5266"/>
                  <a:pt x="1845961" y="13716"/>
                </a:cubicBezTo>
                <a:cubicBezTo>
                  <a:pt x="1531509" y="29240"/>
                  <a:pt x="1456631" y="-11178"/>
                  <a:pt x="1304904" y="13716"/>
                </a:cubicBezTo>
                <a:cubicBezTo>
                  <a:pt x="1168344" y="31779"/>
                  <a:pt x="928499" y="10475"/>
                  <a:pt x="604711" y="13716"/>
                </a:cubicBezTo>
                <a:cubicBezTo>
                  <a:pt x="285438" y="33435"/>
                  <a:pt x="116029" y="-26776"/>
                  <a:pt x="0" y="13716"/>
                </a:cubicBezTo>
                <a:cubicBezTo>
                  <a:pt x="242" y="7496"/>
                  <a:pt x="776" y="5947"/>
                  <a:pt x="0" y="0"/>
                </a:cubicBezTo>
                <a:close/>
              </a:path>
              <a:path w="3182692" h="13716"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2796" y="3768"/>
                  <a:pt x="3182802" y="10153"/>
                  <a:pt x="3182692" y="13716"/>
                </a:cubicBezTo>
                <a:cubicBezTo>
                  <a:pt x="2959845" y="21002"/>
                  <a:pt x="2868929" y="20408"/>
                  <a:pt x="2609807" y="13716"/>
                </a:cubicBezTo>
                <a:cubicBezTo>
                  <a:pt x="2341405" y="1420"/>
                  <a:pt x="2328488" y="15864"/>
                  <a:pt x="2068750" y="13716"/>
                </a:cubicBezTo>
                <a:cubicBezTo>
                  <a:pt x="1816113" y="-2177"/>
                  <a:pt x="1699345" y="32283"/>
                  <a:pt x="1432211" y="13716"/>
                </a:cubicBezTo>
                <a:cubicBezTo>
                  <a:pt x="1148381" y="-32756"/>
                  <a:pt x="987622" y="-2169"/>
                  <a:pt x="859327" y="13716"/>
                </a:cubicBezTo>
                <a:cubicBezTo>
                  <a:pt x="743387" y="32850"/>
                  <a:pt x="194182" y="1421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2906" y="4075"/>
                          <a:pt x="3183008" y="9784"/>
                          <a:pt x="3182692" y="13716"/>
                        </a:cubicBezTo>
                        <a:cubicBezTo>
                          <a:pt x="2947402" y="17868"/>
                          <a:pt x="2876226" y="22619"/>
                          <a:pt x="2609807" y="13716"/>
                        </a:cubicBezTo>
                        <a:cubicBezTo>
                          <a:pt x="2343389" y="4813"/>
                          <a:pt x="2326689" y="21007"/>
                          <a:pt x="2068750" y="13716"/>
                        </a:cubicBezTo>
                        <a:cubicBezTo>
                          <a:pt x="1810811" y="6425"/>
                          <a:pt x="1713836" y="43647"/>
                          <a:pt x="1432211" y="13716"/>
                        </a:cubicBezTo>
                        <a:cubicBezTo>
                          <a:pt x="1150586" y="-16215"/>
                          <a:pt x="982765" y="-825"/>
                          <a:pt x="859327" y="13716"/>
                        </a:cubicBezTo>
                        <a:cubicBezTo>
                          <a:pt x="735889" y="28257"/>
                          <a:pt x="254183" y="30659"/>
                          <a:pt x="0" y="13716"/>
                        </a:cubicBezTo>
                        <a:cubicBezTo>
                          <a:pt x="-535" y="8247"/>
                          <a:pt x="-201" y="2959"/>
                          <a:pt x="0" y="0"/>
                        </a:cubicBezTo>
                        <a:close/>
                      </a:path>
                      <a:path w="3182692" h="13716"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2126" y="5320"/>
                          <a:pt x="3182368" y="9001"/>
                          <a:pt x="3182692" y="13716"/>
                        </a:cubicBezTo>
                        <a:cubicBezTo>
                          <a:pt x="3026065" y="-15421"/>
                          <a:pt x="2775006" y="18495"/>
                          <a:pt x="2546154" y="13716"/>
                        </a:cubicBezTo>
                        <a:cubicBezTo>
                          <a:pt x="2317302" y="8937"/>
                          <a:pt x="2168173" y="-13085"/>
                          <a:pt x="1845961" y="13716"/>
                        </a:cubicBezTo>
                        <a:cubicBezTo>
                          <a:pt x="1523749" y="40517"/>
                          <a:pt x="1450078" y="-5416"/>
                          <a:pt x="1304904" y="13716"/>
                        </a:cubicBezTo>
                        <a:cubicBezTo>
                          <a:pt x="1159730" y="32848"/>
                          <a:pt x="942635" y="-14593"/>
                          <a:pt x="604711" y="13716"/>
                        </a:cubicBezTo>
                        <a:cubicBezTo>
                          <a:pt x="266787" y="42025"/>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263F72E7-8C21-7103-9B5A-1CAB1AA0F1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2" r="2859" b="-5"/>
          <a:stretch/>
        </p:blipFill>
        <p:spPr bwMode="auto">
          <a:xfrm>
            <a:off x="210457" y="1775093"/>
            <a:ext cx="2815982" cy="2913805"/>
          </a:xfrm>
          <a:custGeom>
            <a:avLst/>
            <a:gdLst/>
            <a:ahLst/>
            <a:cxnLst/>
            <a:rect l="l" t="t" r="r" b="b"/>
            <a:pathLst>
              <a:path w="3524888" h="3647338">
                <a:moveTo>
                  <a:pt x="887181"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6D095C9-C456-517C-6824-44C71C710A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1" r="2689" b="-5"/>
          <a:stretch/>
        </p:blipFill>
        <p:spPr bwMode="auto">
          <a:xfrm>
            <a:off x="3164009" y="1788809"/>
            <a:ext cx="2815982" cy="2913805"/>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a:noFill/>
          <a:extLst>
            <a:ext uri="{909E8E84-426E-40DD-AFC4-6F175D3DCCD1}">
              <a14:hiddenFill xmlns:a14="http://schemas.microsoft.com/office/drawing/2010/main">
                <a:solidFill>
                  <a:srgbClr val="FFFFFF"/>
                </a:solidFill>
              </a14:hiddenFill>
            </a:ext>
          </a:extLst>
        </p:spPr>
      </p:pic>
      <p:pic>
        <p:nvPicPr>
          <p:cNvPr id="33794" name="Picture 2">
            <a:extLst>
              <a:ext uri="{FF2B5EF4-FFF2-40B4-BE49-F238E27FC236}">
                <a16:creationId xmlns:a16="http://schemas.microsoft.com/office/drawing/2014/main" id="{8C575791-46BD-1B6F-0013-531D417C80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61" b="-5"/>
          <a:stretch/>
        </p:blipFill>
        <p:spPr bwMode="auto">
          <a:xfrm>
            <a:off x="6038048" y="1775093"/>
            <a:ext cx="2815982" cy="2913805"/>
          </a:xfrm>
          <a:custGeom>
            <a:avLst/>
            <a:gdLst/>
            <a:ahLst/>
            <a:cxnLst/>
            <a:rect l="l" t="t" r="r" b="b"/>
            <a:pathLst>
              <a:path w="3524888" h="3647338">
                <a:moveTo>
                  <a:pt x="887180" y="60"/>
                </a:moveTo>
                <a:cubicBezTo>
                  <a:pt x="945946" y="-442"/>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7"/>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A2D3E-4F2F-5B50-ABD1-9A3B3AB3D6BE}"/>
              </a:ext>
            </a:extLst>
          </p:cNvPr>
          <p:cNvSpPr txBox="1"/>
          <p:nvPr/>
        </p:nvSpPr>
        <p:spPr>
          <a:xfrm>
            <a:off x="1048102" y="1504744"/>
            <a:ext cx="1220206" cy="307777"/>
          </a:xfrm>
          <a:prstGeom prst="rect">
            <a:avLst/>
          </a:prstGeom>
          <a:noFill/>
        </p:spPr>
        <p:txBody>
          <a:bodyPr wrap="none" rtlCol="0">
            <a:spAutoFit/>
          </a:bodyPr>
          <a:lstStyle/>
          <a:p>
            <a:r>
              <a:rPr lang="en-US" dirty="0"/>
              <a:t>Perplexity 40</a:t>
            </a:r>
          </a:p>
        </p:txBody>
      </p:sp>
      <p:sp>
        <p:nvSpPr>
          <p:cNvPr id="6" name="TextBox 5">
            <a:extLst>
              <a:ext uri="{FF2B5EF4-FFF2-40B4-BE49-F238E27FC236}">
                <a16:creationId xmlns:a16="http://schemas.microsoft.com/office/drawing/2014/main" id="{B0F125C0-78D0-1613-206B-6FBD64559F92}"/>
              </a:ext>
            </a:extLst>
          </p:cNvPr>
          <p:cNvSpPr txBox="1"/>
          <p:nvPr/>
        </p:nvSpPr>
        <p:spPr>
          <a:xfrm>
            <a:off x="3864084" y="1504744"/>
            <a:ext cx="1220206" cy="307777"/>
          </a:xfrm>
          <a:prstGeom prst="rect">
            <a:avLst/>
          </a:prstGeom>
          <a:noFill/>
        </p:spPr>
        <p:txBody>
          <a:bodyPr wrap="none" rtlCol="0">
            <a:spAutoFit/>
          </a:bodyPr>
          <a:lstStyle/>
          <a:p>
            <a:r>
              <a:rPr lang="en-US" dirty="0"/>
              <a:t>Perplexity 70</a:t>
            </a:r>
          </a:p>
        </p:txBody>
      </p:sp>
      <p:sp>
        <p:nvSpPr>
          <p:cNvPr id="7" name="TextBox 6">
            <a:extLst>
              <a:ext uri="{FF2B5EF4-FFF2-40B4-BE49-F238E27FC236}">
                <a16:creationId xmlns:a16="http://schemas.microsoft.com/office/drawing/2014/main" id="{F9DF0C68-22AF-FDF9-24DC-3FF742AA92C3}"/>
              </a:ext>
            </a:extLst>
          </p:cNvPr>
          <p:cNvSpPr txBox="1"/>
          <p:nvPr/>
        </p:nvSpPr>
        <p:spPr>
          <a:xfrm>
            <a:off x="6788497" y="1535321"/>
            <a:ext cx="1220206" cy="307777"/>
          </a:xfrm>
          <a:prstGeom prst="rect">
            <a:avLst/>
          </a:prstGeom>
          <a:noFill/>
        </p:spPr>
        <p:txBody>
          <a:bodyPr wrap="none" rtlCol="0">
            <a:spAutoFit/>
          </a:bodyPr>
          <a:lstStyle/>
          <a:p>
            <a:r>
              <a:rPr lang="en-US" dirty="0"/>
              <a:t>Perplexity 10</a:t>
            </a:r>
          </a:p>
        </p:txBody>
      </p:sp>
      <p:sp>
        <p:nvSpPr>
          <p:cNvPr id="8" name="Slide Number Placeholder 7">
            <a:extLst>
              <a:ext uri="{FF2B5EF4-FFF2-40B4-BE49-F238E27FC236}">
                <a16:creationId xmlns:a16="http://schemas.microsoft.com/office/drawing/2014/main" id="{D0D9718C-C08B-C8F7-B6F0-18BC89EED6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01012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445" name="Rectangle 1844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6BEC8A-19B5-20DF-7A2F-BB88112168DB}"/>
              </a:ext>
            </a:extLst>
          </p:cNvPr>
          <p:cNvSpPr>
            <a:spLocks noGrp="1"/>
          </p:cNvSpPr>
          <p:nvPr>
            <p:ph type="title"/>
          </p:nvPr>
        </p:nvSpPr>
        <p:spPr>
          <a:xfrm>
            <a:off x="479160" y="342900"/>
            <a:ext cx="8182230" cy="1026460"/>
          </a:xfrm>
        </p:spPr>
        <p:txBody>
          <a:bodyPr vert="horz" lIns="91440" tIns="45720" rIns="91440" bIns="45720" rtlCol="0" anchor="ctr">
            <a:normAutofit/>
          </a:bodyPr>
          <a:lstStyle/>
          <a:p>
            <a:pPr algn="ctr" defTabSz="914400">
              <a:spcBef>
                <a:spcPct val="0"/>
              </a:spcBef>
            </a:pPr>
            <a:r>
              <a:rPr lang="en-US" sz="3100"/>
              <a:t>Comparing model performances – AUCROC and Confusion Matrices </a:t>
            </a:r>
          </a:p>
        </p:txBody>
      </p:sp>
      <p:sp>
        <p:nvSpPr>
          <p:cNvPr id="1844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388012"/>
            <a:ext cx="2468880" cy="13716"/>
          </a:xfrm>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 name="connsiteX0" fmla="*/ 0 w 2468880"/>
              <a:gd name="connsiteY0" fmla="*/ 0 h 13716"/>
              <a:gd name="connsiteX1" fmla="*/ 567842 w 2468880"/>
              <a:gd name="connsiteY1" fmla="*/ 0 h 13716"/>
              <a:gd name="connsiteX2" fmla="*/ 1234440 w 2468880"/>
              <a:gd name="connsiteY2" fmla="*/ 0 h 13716"/>
              <a:gd name="connsiteX3" fmla="*/ 1777594 w 2468880"/>
              <a:gd name="connsiteY3" fmla="*/ 0 h 13716"/>
              <a:gd name="connsiteX4" fmla="*/ 2468880 w 2468880"/>
              <a:gd name="connsiteY4" fmla="*/ 0 h 13716"/>
              <a:gd name="connsiteX5" fmla="*/ 2468880 w 2468880"/>
              <a:gd name="connsiteY5" fmla="*/ 13716 h 13716"/>
              <a:gd name="connsiteX6" fmla="*/ 1876349 w 2468880"/>
              <a:gd name="connsiteY6" fmla="*/ 13716 h 13716"/>
              <a:gd name="connsiteX7" fmla="*/ 1209751 w 2468880"/>
              <a:gd name="connsiteY7" fmla="*/ 13716 h 13716"/>
              <a:gd name="connsiteX8" fmla="*/ 617220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2691" y="-12357"/>
                  <a:pt x="387089" y="31321"/>
                  <a:pt x="592531" y="0"/>
                </a:cubicBezTo>
                <a:cubicBezTo>
                  <a:pt x="767979" y="-23244"/>
                  <a:pt x="871733" y="8472"/>
                  <a:pt x="1160374" y="0"/>
                </a:cubicBezTo>
                <a:cubicBezTo>
                  <a:pt x="1449601" y="-3911"/>
                  <a:pt x="1607266" y="19376"/>
                  <a:pt x="1728216" y="0"/>
                </a:cubicBezTo>
                <a:cubicBezTo>
                  <a:pt x="1818829" y="-58888"/>
                  <a:pt x="2275430" y="-9413"/>
                  <a:pt x="2468880" y="0"/>
                </a:cubicBezTo>
                <a:cubicBezTo>
                  <a:pt x="2468188" y="5888"/>
                  <a:pt x="2468638" y="7585"/>
                  <a:pt x="2468880" y="13716"/>
                </a:cubicBezTo>
                <a:cubicBezTo>
                  <a:pt x="2232442" y="-7891"/>
                  <a:pt x="2078773" y="18481"/>
                  <a:pt x="1802282" y="13716"/>
                </a:cubicBezTo>
                <a:cubicBezTo>
                  <a:pt x="1540683" y="28046"/>
                  <a:pt x="1384233" y="12786"/>
                  <a:pt x="1209751" y="13716"/>
                </a:cubicBezTo>
                <a:cubicBezTo>
                  <a:pt x="1038679" y="-32929"/>
                  <a:pt x="820616" y="386"/>
                  <a:pt x="641909" y="13716"/>
                </a:cubicBezTo>
                <a:cubicBezTo>
                  <a:pt x="423595" y="7916"/>
                  <a:pt x="155068" y="36884"/>
                  <a:pt x="0" y="13716"/>
                </a:cubicBezTo>
                <a:cubicBezTo>
                  <a:pt x="-272" y="10611"/>
                  <a:pt x="1187" y="4872"/>
                  <a:pt x="0" y="0"/>
                </a:cubicBezTo>
                <a:close/>
              </a:path>
              <a:path w="2468880" h="13716" stroke="0" extrusionOk="0">
                <a:moveTo>
                  <a:pt x="0" y="0"/>
                </a:moveTo>
                <a:cubicBezTo>
                  <a:pt x="201127" y="34474"/>
                  <a:pt x="321325" y="11273"/>
                  <a:pt x="567842" y="0"/>
                </a:cubicBezTo>
                <a:cubicBezTo>
                  <a:pt x="816255" y="-37660"/>
                  <a:pt x="940209" y="-838"/>
                  <a:pt x="1234440" y="0"/>
                </a:cubicBezTo>
                <a:cubicBezTo>
                  <a:pt x="1509789" y="16874"/>
                  <a:pt x="1664509" y="5689"/>
                  <a:pt x="1777594" y="0"/>
                </a:cubicBezTo>
                <a:cubicBezTo>
                  <a:pt x="1845726" y="-6548"/>
                  <a:pt x="2193196" y="19370"/>
                  <a:pt x="2468880" y="0"/>
                </a:cubicBezTo>
                <a:cubicBezTo>
                  <a:pt x="2469348" y="4754"/>
                  <a:pt x="2469666" y="7202"/>
                  <a:pt x="2468880" y="13716"/>
                </a:cubicBezTo>
                <a:cubicBezTo>
                  <a:pt x="2271382" y="39808"/>
                  <a:pt x="1978656" y="27169"/>
                  <a:pt x="1876349" y="13716"/>
                </a:cubicBezTo>
                <a:cubicBezTo>
                  <a:pt x="1751977" y="-10588"/>
                  <a:pt x="1388067" y="-1350"/>
                  <a:pt x="1209751" y="13716"/>
                </a:cubicBezTo>
                <a:cubicBezTo>
                  <a:pt x="1065802" y="26489"/>
                  <a:pt x="753821" y="-5576"/>
                  <a:pt x="617220" y="13716"/>
                </a:cubicBezTo>
                <a:cubicBezTo>
                  <a:pt x="481425" y="23840"/>
                  <a:pt x="248319" y="-4963"/>
                  <a:pt x="0" y="13716"/>
                </a:cubicBezTo>
                <a:cubicBezTo>
                  <a:pt x="255" y="8106"/>
                  <a:pt x="1215" y="5237"/>
                  <a:pt x="0" y="0"/>
                </a:cubicBezTo>
                <a:close/>
              </a:path>
              <a:path w="2468880" h="13716" fill="none" stroke="0" extrusionOk="0">
                <a:moveTo>
                  <a:pt x="0" y="0"/>
                </a:moveTo>
                <a:cubicBezTo>
                  <a:pt x="191987" y="-31891"/>
                  <a:pt x="414837" y="25678"/>
                  <a:pt x="592531" y="0"/>
                </a:cubicBezTo>
                <a:cubicBezTo>
                  <a:pt x="785000" y="-43603"/>
                  <a:pt x="868560" y="12415"/>
                  <a:pt x="1160374" y="0"/>
                </a:cubicBezTo>
                <a:cubicBezTo>
                  <a:pt x="1441409" y="-18672"/>
                  <a:pt x="1600372" y="47113"/>
                  <a:pt x="1728216" y="0"/>
                </a:cubicBezTo>
                <a:cubicBezTo>
                  <a:pt x="1847110" y="23792"/>
                  <a:pt x="2233557" y="23802"/>
                  <a:pt x="2468880" y="0"/>
                </a:cubicBezTo>
                <a:cubicBezTo>
                  <a:pt x="2468111" y="5840"/>
                  <a:pt x="2468272" y="8037"/>
                  <a:pt x="2468880" y="13716"/>
                </a:cubicBezTo>
                <a:cubicBezTo>
                  <a:pt x="2265563" y="-22543"/>
                  <a:pt x="2033349" y="11690"/>
                  <a:pt x="1802282" y="13716"/>
                </a:cubicBezTo>
                <a:cubicBezTo>
                  <a:pt x="1512355" y="27001"/>
                  <a:pt x="1367809" y="24730"/>
                  <a:pt x="1209751" y="13716"/>
                </a:cubicBezTo>
                <a:cubicBezTo>
                  <a:pt x="1060405" y="21557"/>
                  <a:pt x="875661" y="6266"/>
                  <a:pt x="641909" y="13716"/>
                </a:cubicBezTo>
                <a:cubicBezTo>
                  <a:pt x="461670" y="10009"/>
                  <a:pt x="162829" y="13891"/>
                  <a:pt x="0" y="13716"/>
                </a:cubicBezTo>
                <a:cubicBezTo>
                  <a:pt x="48" y="10879"/>
                  <a:pt x="353" y="48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530" y="5728"/>
                          <a:pt x="2468490" y="7624"/>
                          <a:pt x="2468880" y="13716"/>
                        </a:cubicBezTo>
                        <a:cubicBezTo>
                          <a:pt x="2229297" y="-19231"/>
                          <a:pt x="2066775" y="25681"/>
                          <a:pt x="1802282" y="13716"/>
                        </a:cubicBezTo>
                        <a:cubicBezTo>
                          <a:pt x="1537789" y="1751"/>
                          <a:pt x="1379930" y="17694"/>
                          <a:pt x="1209751" y="13716"/>
                        </a:cubicBezTo>
                        <a:cubicBezTo>
                          <a:pt x="1039572" y="9738"/>
                          <a:pt x="837025" y="8278"/>
                          <a:pt x="641909" y="13716"/>
                        </a:cubicBezTo>
                        <a:cubicBezTo>
                          <a:pt x="446793" y="19154"/>
                          <a:pt x="170561" y="13900"/>
                          <a:pt x="0" y="13716"/>
                        </a:cubicBezTo>
                        <a:cubicBezTo>
                          <a:pt x="-302" y="10335"/>
                          <a:pt x="417" y="4724"/>
                          <a:pt x="0" y="0"/>
                        </a:cubicBezTo>
                        <a:close/>
                      </a:path>
                      <a:path w="2468880" h="13716"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9409" y="5071"/>
                          <a:pt x="2469155" y="7437"/>
                          <a:pt x="2468880" y="13716"/>
                        </a:cubicBezTo>
                        <a:cubicBezTo>
                          <a:pt x="2271330" y="32027"/>
                          <a:pt x="2001027" y="26982"/>
                          <a:pt x="1876349" y="13716"/>
                        </a:cubicBezTo>
                        <a:cubicBezTo>
                          <a:pt x="1751671" y="450"/>
                          <a:pt x="1364652" y="10491"/>
                          <a:pt x="1209751" y="13716"/>
                        </a:cubicBezTo>
                        <a:cubicBezTo>
                          <a:pt x="1054850" y="16941"/>
                          <a:pt x="748438" y="15502"/>
                          <a:pt x="617220" y="13716"/>
                        </a:cubicBezTo>
                        <a:cubicBezTo>
                          <a:pt x="486002" y="11930"/>
                          <a:pt x="237432" y="22628"/>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8" name="Picture 6" descr="A graph on a black background&#10;&#10;Description automatically generated">
            <a:extLst>
              <a:ext uri="{FF2B5EF4-FFF2-40B4-BE49-F238E27FC236}">
                <a16:creationId xmlns:a16="http://schemas.microsoft.com/office/drawing/2014/main" id="{9B47105D-62C4-762B-F523-EF5136091A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4502" y="1660519"/>
            <a:ext cx="3448183" cy="3025781"/>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A black board with writing on it&#10;&#10;Description automatically generated">
            <a:extLst>
              <a:ext uri="{FF2B5EF4-FFF2-40B4-BE49-F238E27FC236}">
                <a16:creationId xmlns:a16="http://schemas.microsoft.com/office/drawing/2014/main" id="{E7CF6784-482B-2AA4-9606-84BAABF1B2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43991" y="1660519"/>
            <a:ext cx="4144906" cy="302578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8A0592F-8FF7-8097-2EFE-F994891409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8133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0DA4-8BD3-8A07-82B1-A238FACF27FD}"/>
              </a:ext>
            </a:extLst>
          </p:cNvPr>
          <p:cNvSpPr>
            <a:spLocks noGrp="1"/>
          </p:cNvSpPr>
          <p:nvPr>
            <p:ph type="title"/>
          </p:nvPr>
        </p:nvSpPr>
        <p:spPr>
          <a:xfrm>
            <a:off x="181430" y="223554"/>
            <a:ext cx="8606970" cy="575242"/>
          </a:xfrm>
        </p:spPr>
        <p:txBody>
          <a:bodyPr>
            <a:noAutofit/>
          </a:bodyPr>
          <a:lstStyle/>
          <a:p>
            <a:r>
              <a:rPr lang="en-US" sz="2800" dirty="0"/>
              <a:t>Cosine annealing learning rate</a:t>
            </a:r>
          </a:p>
        </p:txBody>
      </p:sp>
      <p:graphicFrame>
        <p:nvGraphicFramePr>
          <p:cNvPr id="4" name="Content Placeholder 3">
            <a:extLst>
              <a:ext uri="{FF2B5EF4-FFF2-40B4-BE49-F238E27FC236}">
                <a16:creationId xmlns:a16="http://schemas.microsoft.com/office/drawing/2014/main" id="{83C8C268-37AD-C47F-7758-B7D62357EF2F}"/>
              </a:ext>
            </a:extLst>
          </p:cNvPr>
          <p:cNvGraphicFramePr>
            <a:graphicFrameLocks noGrp="1"/>
          </p:cNvGraphicFramePr>
          <p:nvPr>
            <p:ph idx="1"/>
            <p:extLst>
              <p:ext uri="{D42A27DB-BD31-4B8C-83A1-F6EECF244321}">
                <p14:modId xmlns:p14="http://schemas.microsoft.com/office/powerpoint/2010/main" val="2666314829"/>
              </p:ext>
            </p:extLst>
          </p:nvPr>
        </p:nvGraphicFramePr>
        <p:xfrm>
          <a:off x="4484915" y="1473200"/>
          <a:ext cx="4263571" cy="3294744"/>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ADB33FD7-D276-986C-9A40-D3A2DB8C11D7}"/>
              </a:ext>
            </a:extLst>
          </p:cNvPr>
          <p:cNvPicPr>
            <a:picLocks noChangeAspect="1"/>
          </p:cNvPicPr>
          <p:nvPr/>
        </p:nvPicPr>
        <p:blipFill>
          <a:blip r:embed="rId3"/>
          <a:stretch>
            <a:fillRect/>
          </a:stretch>
        </p:blipFill>
        <p:spPr>
          <a:xfrm>
            <a:off x="76200" y="849087"/>
            <a:ext cx="4125908" cy="2358570"/>
          </a:xfrm>
          <a:prstGeom prst="rect">
            <a:avLst/>
          </a:prstGeom>
        </p:spPr>
      </p:pic>
      <p:sp>
        <p:nvSpPr>
          <p:cNvPr id="6" name="Rectangle 5">
            <a:extLst>
              <a:ext uri="{FF2B5EF4-FFF2-40B4-BE49-F238E27FC236}">
                <a16:creationId xmlns:a16="http://schemas.microsoft.com/office/drawing/2014/main" id="{DB582A54-2C97-3F29-4EDC-51731BF1E147}"/>
              </a:ext>
            </a:extLst>
          </p:cNvPr>
          <p:cNvSpPr/>
          <p:nvPr/>
        </p:nvSpPr>
        <p:spPr>
          <a:xfrm>
            <a:off x="6799944" y="2859314"/>
            <a:ext cx="544286" cy="157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27B74F-4159-1DC2-ADA3-9ED5055AEBB7}"/>
              </a:ext>
            </a:extLst>
          </p:cNvPr>
          <p:cNvSpPr txBox="1"/>
          <p:nvPr/>
        </p:nvSpPr>
        <p:spPr>
          <a:xfrm>
            <a:off x="6212115" y="2525484"/>
            <a:ext cx="1719943" cy="276999"/>
          </a:xfrm>
          <a:prstGeom prst="rect">
            <a:avLst/>
          </a:prstGeom>
          <a:noFill/>
        </p:spPr>
        <p:txBody>
          <a:bodyPr wrap="square" rtlCol="0">
            <a:spAutoFit/>
          </a:bodyPr>
          <a:lstStyle/>
          <a:p>
            <a:r>
              <a:rPr lang="en-US" sz="1200" b="1" dirty="0">
                <a:solidFill>
                  <a:srgbClr val="C00000"/>
                </a:solidFill>
              </a:rPr>
              <a:t>Validation AUC 0.502</a:t>
            </a:r>
          </a:p>
        </p:txBody>
      </p:sp>
      <p:sp>
        <p:nvSpPr>
          <p:cNvPr id="8" name="Rectangle 7">
            <a:extLst>
              <a:ext uri="{FF2B5EF4-FFF2-40B4-BE49-F238E27FC236}">
                <a16:creationId xmlns:a16="http://schemas.microsoft.com/office/drawing/2014/main" id="{50B96F35-1A62-06DF-44D9-804EFB34E8C5}"/>
              </a:ext>
            </a:extLst>
          </p:cNvPr>
          <p:cNvSpPr/>
          <p:nvPr/>
        </p:nvSpPr>
        <p:spPr>
          <a:xfrm rot="20947269">
            <a:off x="322509" y="2107568"/>
            <a:ext cx="7924406" cy="691654"/>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FAF414-98D3-EE4D-7D76-A91EDF53FFB4}"/>
              </a:ext>
            </a:extLst>
          </p:cNvPr>
          <p:cNvSpPr txBox="1"/>
          <p:nvPr/>
        </p:nvSpPr>
        <p:spPr>
          <a:xfrm rot="20948706">
            <a:off x="432161" y="2229278"/>
            <a:ext cx="7965802" cy="338554"/>
          </a:xfrm>
          <a:prstGeom prst="rect">
            <a:avLst/>
          </a:prstGeom>
          <a:noFill/>
        </p:spPr>
        <p:txBody>
          <a:bodyPr wrap="square" rtlCol="0">
            <a:spAutoFit/>
          </a:bodyPr>
          <a:lstStyle/>
          <a:p>
            <a:r>
              <a:rPr lang="en-US" sz="1600" dirty="0"/>
              <a:t>Models performed worse when learning rates were varied according to cosine curve</a:t>
            </a:r>
          </a:p>
        </p:txBody>
      </p:sp>
      <p:pic>
        <p:nvPicPr>
          <p:cNvPr id="15364" name="Picture 4">
            <a:extLst>
              <a:ext uri="{FF2B5EF4-FFF2-40B4-BE49-F238E27FC236}">
                <a16:creationId xmlns:a16="http://schemas.microsoft.com/office/drawing/2014/main" id="{52615087-9FC7-15A9-CC1A-F21A09637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666345" y="220202"/>
            <a:ext cx="732970" cy="69459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3FAA4BC-D9C6-085C-0F5F-1B3136C83B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88163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P spid="7" grpId="0"/>
      <p:bldP spid="8" grpId="0" animBg="1"/>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C334-4953-D5CF-AD94-DE74579E8FD7}"/>
              </a:ext>
            </a:extLst>
          </p:cNvPr>
          <p:cNvSpPr>
            <a:spLocks noGrp="1"/>
          </p:cNvSpPr>
          <p:nvPr>
            <p:ph type="title"/>
          </p:nvPr>
        </p:nvSpPr>
        <p:spPr>
          <a:xfrm>
            <a:off x="484086" y="175202"/>
            <a:ext cx="8520600" cy="572700"/>
          </a:xfrm>
        </p:spPr>
        <p:txBody>
          <a:bodyPr/>
          <a:lstStyle/>
          <a:p>
            <a:r>
              <a:rPr lang="en-US" dirty="0"/>
              <a:t>Optimizing learning rates</a:t>
            </a:r>
          </a:p>
        </p:txBody>
      </p:sp>
      <p:graphicFrame>
        <p:nvGraphicFramePr>
          <p:cNvPr id="4" name="Chart 3">
            <a:extLst>
              <a:ext uri="{FF2B5EF4-FFF2-40B4-BE49-F238E27FC236}">
                <a16:creationId xmlns:a16="http://schemas.microsoft.com/office/drawing/2014/main" id="{42632467-102E-9B15-1F71-3DFA165D033A}"/>
              </a:ext>
            </a:extLst>
          </p:cNvPr>
          <p:cNvGraphicFramePr/>
          <p:nvPr>
            <p:extLst>
              <p:ext uri="{D42A27DB-BD31-4B8C-83A1-F6EECF244321}">
                <p14:modId xmlns:p14="http://schemas.microsoft.com/office/powerpoint/2010/main" val="3611286894"/>
              </p:ext>
            </p:extLst>
          </p:nvPr>
        </p:nvGraphicFramePr>
        <p:xfrm>
          <a:off x="1434548" y="1079500"/>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9B1A1267-77BC-23F0-0A29-83A83F732CD1}"/>
              </a:ext>
            </a:extLst>
          </p:cNvPr>
          <p:cNvSpPr/>
          <p:nvPr/>
        </p:nvSpPr>
        <p:spPr>
          <a:xfrm>
            <a:off x="5651292" y="2675744"/>
            <a:ext cx="749508" cy="22260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D04096-50CF-1F6F-8411-A3026BB1159D}"/>
              </a:ext>
            </a:extLst>
          </p:cNvPr>
          <p:cNvSpPr txBox="1"/>
          <p:nvPr/>
        </p:nvSpPr>
        <p:spPr>
          <a:xfrm>
            <a:off x="5366477" y="2310140"/>
            <a:ext cx="1543989" cy="261610"/>
          </a:xfrm>
          <a:prstGeom prst="rect">
            <a:avLst/>
          </a:prstGeom>
          <a:noFill/>
        </p:spPr>
        <p:txBody>
          <a:bodyPr wrap="square" rtlCol="0">
            <a:spAutoFit/>
          </a:bodyPr>
          <a:lstStyle/>
          <a:p>
            <a:r>
              <a:rPr lang="en-US" sz="1100" b="1" dirty="0">
                <a:solidFill>
                  <a:srgbClr val="C00000"/>
                </a:solidFill>
              </a:rPr>
              <a:t>Validation AUC 0.53</a:t>
            </a:r>
          </a:p>
        </p:txBody>
      </p:sp>
      <p:sp>
        <p:nvSpPr>
          <p:cNvPr id="3" name="Oval Callout 2">
            <a:extLst>
              <a:ext uri="{FF2B5EF4-FFF2-40B4-BE49-F238E27FC236}">
                <a16:creationId xmlns:a16="http://schemas.microsoft.com/office/drawing/2014/main" id="{43323357-7F10-B103-B951-807A0B7D7915}"/>
              </a:ext>
            </a:extLst>
          </p:cNvPr>
          <p:cNvSpPr/>
          <p:nvPr/>
        </p:nvSpPr>
        <p:spPr>
          <a:xfrm>
            <a:off x="6712606" y="175202"/>
            <a:ext cx="1993691" cy="115424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Overfitting ???</a:t>
            </a:r>
          </a:p>
        </p:txBody>
      </p:sp>
      <p:sp>
        <p:nvSpPr>
          <p:cNvPr id="7" name="Slide Number Placeholder 6">
            <a:extLst>
              <a:ext uri="{FF2B5EF4-FFF2-40B4-BE49-F238E27FC236}">
                <a16:creationId xmlns:a16="http://schemas.microsoft.com/office/drawing/2014/main" id="{B8078349-C126-DEEF-BA66-24CD9A926A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9712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349034-CC04-830B-BAC8-E1268E093381}"/>
              </a:ext>
            </a:extLst>
          </p:cNvPr>
          <p:cNvSpPr/>
          <p:nvPr/>
        </p:nvSpPr>
        <p:spPr>
          <a:xfrm>
            <a:off x="317716" y="179870"/>
            <a:ext cx="7772400" cy="233797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2F7EADC-79CA-2880-2AE1-85E56940D5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1026" name="Picture 2">
            <a:extLst>
              <a:ext uri="{FF2B5EF4-FFF2-40B4-BE49-F238E27FC236}">
                <a16:creationId xmlns:a16="http://schemas.microsoft.com/office/drawing/2014/main" id="{838F821E-762A-A1C7-C97B-511B6E2C17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22" t="7296" r="43853"/>
          <a:stretch/>
        </p:blipFill>
        <p:spPr bwMode="auto">
          <a:xfrm>
            <a:off x="950619" y="2573100"/>
            <a:ext cx="3253296" cy="2570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2EAF5A-5132-1598-48C5-6D31B71BEF7B}"/>
              </a:ext>
            </a:extLst>
          </p:cNvPr>
          <p:cNvPicPr>
            <a:picLocks noChangeAspect="1"/>
          </p:cNvPicPr>
          <p:nvPr/>
        </p:nvPicPr>
        <p:blipFill>
          <a:blip r:embed="rId3"/>
          <a:stretch>
            <a:fillRect/>
          </a:stretch>
        </p:blipFill>
        <p:spPr>
          <a:xfrm>
            <a:off x="392239" y="229926"/>
            <a:ext cx="7623353" cy="2237866"/>
          </a:xfrm>
          <a:prstGeom prst="rect">
            <a:avLst/>
          </a:prstGeom>
        </p:spPr>
      </p:pic>
      <p:sp>
        <p:nvSpPr>
          <p:cNvPr id="8" name="TextBox 7">
            <a:extLst>
              <a:ext uri="{FF2B5EF4-FFF2-40B4-BE49-F238E27FC236}">
                <a16:creationId xmlns:a16="http://schemas.microsoft.com/office/drawing/2014/main" id="{C6F04C0A-FBCA-9963-E6EE-79855D3F70F8}"/>
              </a:ext>
            </a:extLst>
          </p:cNvPr>
          <p:cNvSpPr txBox="1"/>
          <p:nvPr/>
        </p:nvSpPr>
        <p:spPr>
          <a:xfrm>
            <a:off x="125471" y="0"/>
            <a:ext cx="154983" cy="276999"/>
          </a:xfrm>
          <a:prstGeom prst="rect">
            <a:avLst/>
          </a:prstGeom>
          <a:noFill/>
        </p:spPr>
        <p:txBody>
          <a:bodyPr wrap="square" rtlCol="0">
            <a:spAutoFit/>
          </a:bodyPr>
          <a:lstStyle/>
          <a:p>
            <a:r>
              <a:rPr lang="en-US" sz="1200" dirty="0"/>
              <a:t>a</a:t>
            </a:r>
          </a:p>
        </p:txBody>
      </p:sp>
      <p:sp>
        <p:nvSpPr>
          <p:cNvPr id="9" name="TextBox 8">
            <a:extLst>
              <a:ext uri="{FF2B5EF4-FFF2-40B4-BE49-F238E27FC236}">
                <a16:creationId xmlns:a16="http://schemas.microsoft.com/office/drawing/2014/main" id="{D033A2AA-0F5E-6B7A-28AA-C9DB026746CE}"/>
              </a:ext>
            </a:extLst>
          </p:cNvPr>
          <p:cNvSpPr txBox="1"/>
          <p:nvPr/>
        </p:nvSpPr>
        <p:spPr>
          <a:xfrm>
            <a:off x="723260" y="2494091"/>
            <a:ext cx="154983" cy="276999"/>
          </a:xfrm>
          <a:prstGeom prst="rect">
            <a:avLst/>
          </a:prstGeom>
          <a:noFill/>
        </p:spPr>
        <p:txBody>
          <a:bodyPr wrap="square" rtlCol="0">
            <a:spAutoFit/>
          </a:bodyPr>
          <a:lstStyle/>
          <a:p>
            <a:r>
              <a:rPr lang="en-US" sz="1200" dirty="0"/>
              <a:t>b</a:t>
            </a:r>
          </a:p>
        </p:txBody>
      </p:sp>
      <p:sp>
        <p:nvSpPr>
          <p:cNvPr id="10" name="TextBox 9">
            <a:extLst>
              <a:ext uri="{FF2B5EF4-FFF2-40B4-BE49-F238E27FC236}">
                <a16:creationId xmlns:a16="http://schemas.microsoft.com/office/drawing/2014/main" id="{D21A66C0-7445-A048-147A-C43BBD5CA683}"/>
              </a:ext>
            </a:extLst>
          </p:cNvPr>
          <p:cNvSpPr txBox="1"/>
          <p:nvPr/>
        </p:nvSpPr>
        <p:spPr>
          <a:xfrm>
            <a:off x="4379755" y="2505970"/>
            <a:ext cx="154983" cy="276999"/>
          </a:xfrm>
          <a:prstGeom prst="rect">
            <a:avLst/>
          </a:prstGeom>
          <a:noFill/>
        </p:spPr>
        <p:txBody>
          <a:bodyPr wrap="square" rtlCol="0">
            <a:spAutoFit/>
          </a:bodyPr>
          <a:lstStyle/>
          <a:p>
            <a:r>
              <a:rPr lang="en-US" sz="1200" dirty="0"/>
              <a:t>c</a:t>
            </a:r>
          </a:p>
        </p:txBody>
      </p:sp>
      <p:pic>
        <p:nvPicPr>
          <p:cNvPr id="11" name="Picture 2">
            <a:extLst>
              <a:ext uri="{FF2B5EF4-FFF2-40B4-BE49-F238E27FC236}">
                <a16:creationId xmlns:a16="http://schemas.microsoft.com/office/drawing/2014/main" id="{2E1D3470-9314-FA1E-74E3-D3C05FC28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411" t="7296" r="1120" b="6300"/>
          <a:stretch/>
        </p:blipFill>
        <p:spPr bwMode="auto">
          <a:xfrm>
            <a:off x="4572000" y="2567904"/>
            <a:ext cx="2630433" cy="239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2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AA2D7-11FB-692A-FC62-17CF4D0B9D50}"/>
              </a:ext>
            </a:extLst>
          </p:cNvPr>
          <p:cNvSpPr>
            <a:spLocks noGrp="1"/>
          </p:cNvSpPr>
          <p:nvPr>
            <p:ph type="title"/>
          </p:nvPr>
        </p:nvSpPr>
        <p:spPr>
          <a:xfrm>
            <a:off x="376683" y="146435"/>
            <a:ext cx="8520600" cy="572700"/>
          </a:xfrm>
        </p:spPr>
        <p:txBody>
          <a:bodyPr/>
          <a:lstStyle/>
          <a:p>
            <a:r>
              <a:rPr lang="en-US" sz="2800" dirty="0"/>
              <a:t>Transbronchial biopsy and histopathological studies </a:t>
            </a:r>
          </a:p>
        </p:txBody>
      </p:sp>
      <p:pic>
        <p:nvPicPr>
          <p:cNvPr id="4" name="Picture 3">
            <a:extLst>
              <a:ext uri="{FF2B5EF4-FFF2-40B4-BE49-F238E27FC236}">
                <a16:creationId xmlns:a16="http://schemas.microsoft.com/office/drawing/2014/main" id="{0A1A8182-F573-77AD-BE70-A99754B917E0}"/>
              </a:ext>
            </a:extLst>
          </p:cNvPr>
          <p:cNvPicPr>
            <a:picLocks noChangeAspect="1"/>
          </p:cNvPicPr>
          <p:nvPr/>
        </p:nvPicPr>
        <p:blipFill>
          <a:blip r:embed="rId3"/>
          <a:stretch>
            <a:fillRect/>
          </a:stretch>
        </p:blipFill>
        <p:spPr>
          <a:xfrm>
            <a:off x="1063685" y="1827076"/>
            <a:ext cx="2205642" cy="2152402"/>
          </a:xfrm>
          <a:prstGeom prst="rect">
            <a:avLst/>
          </a:prstGeom>
        </p:spPr>
      </p:pic>
      <p:sp>
        <p:nvSpPr>
          <p:cNvPr id="12" name="TextBox 11">
            <a:extLst>
              <a:ext uri="{FF2B5EF4-FFF2-40B4-BE49-F238E27FC236}">
                <a16:creationId xmlns:a16="http://schemas.microsoft.com/office/drawing/2014/main" id="{53C324D7-8830-0F12-48D2-FB3BEA8EA27A}"/>
              </a:ext>
            </a:extLst>
          </p:cNvPr>
          <p:cNvSpPr txBox="1"/>
          <p:nvPr/>
        </p:nvSpPr>
        <p:spPr>
          <a:xfrm>
            <a:off x="1079224" y="1301121"/>
            <a:ext cx="2534327" cy="313913"/>
          </a:xfrm>
          <a:prstGeom prst="rect">
            <a:avLst/>
          </a:prstGeom>
          <a:noFill/>
        </p:spPr>
        <p:txBody>
          <a:bodyPr wrap="square" rtlCol="0">
            <a:spAutoFit/>
          </a:bodyPr>
          <a:lstStyle/>
          <a:p>
            <a:r>
              <a:rPr lang="en-US" dirty="0"/>
              <a:t>Transbronchial biopsy</a:t>
            </a:r>
          </a:p>
        </p:txBody>
      </p:sp>
      <p:pic>
        <p:nvPicPr>
          <p:cNvPr id="3" name="Picture 2">
            <a:extLst>
              <a:ext uri="{FF2B5EF4-FFF2-40B4-BE49-F238E27FC236}">
                <a16:creationId xmlns:a16="http://schemas.microsoft.com/office/drawing/2014/main" id="{CF23F653-C044-AA47-5186-C622ABF79473}"/>
              </a:ext>
            </a:extLst>
          </p:cNvPr>
          <p:cNvPicPr>
            <a:picLocks noChangeAspect="1"/>
          </p:cNvPicPr>
          <p:nvPr/>
        </p:nvPicPr>
        <p:blipFill>
          <a:blip r:embed="rId4"/>
          <a:stretch>
            <a:fillRect/>
          </a:stretch>
        </p:blipFill>
        <p:spPr>
          <a:xfrm>
            <a:off x="4905921" y="2827880"/>
            <a:ext cx="3290608" cy="964838"/>
          </a:xfrm>
          <a:prstGeom prst="rect">
            <a:avLst/>
          </a:prstGeom>
        </p:spPr>
      </p:pic>
      <p:pic>
        <p:nvPicPr>
          <p:cNvPr id="6" name="Picture 5">
            <a:extLst>
              <a:ext uri="{FF2B5EF4-FFF2-40B4-BE49-F238E27FC236}">
                <a16:creationId xmlns:a16="http://schemas.microsoft.com/office/drawing/2014/main" id="{C53DD012-C92A-746E-28F3-19F1415AC2BA}"/>
              </a:ext>
            </a:extLst>
          </p:cNvPr>
          <p:cNvPicPr>
            <a:picLocks noChangeAspect="1"/>
          </p:cNvPicPr>
          <p:nvPr/>
        </p:nvPicPr>
        <p:blipFill>
          <a:blip r:embed="rId5"/>
          <a:stretch>
            <a:fillRect/>
          </a:stretch>
        </p:blipFill>
        <p:spPr>
          <a:xfrm>
            <a:off x="4112795" y="2146917"/>
            <a:ext cx="4604606" cy="680963"/>
          </a:xfrm>
          <a:prstGeom prst="rect">
            <a:avLst/>
          </a:prstGeom>
        </p:spPr>
      </p:pic>
      <p:sp>
        <p:nvSpPr>
          <p:cNvPr id="8" name="Oval Callout 7">
            <a:extLst>
              <a:ext uri="{FF2B5EF4-FFF2-40B4-BE49-F238E27FC236}">
                <a16:creationId xmlns:a16="http://schemas.microsoft.com/office/drawing/2014/main" id="{5D08046D-092B-7623-3E05-3B12383E63D5}"/>
              </a:ext>
            </a:extLst>
          </p:cNvPr>
          <p:cNvSpPr/>
          <p:nvPr/>
        </p:nvSpPr>
        <p:spPr>
          <a:xfrm rot="20965695" flipH="1">
            <a:off x="4493024" y="832044"/>
            <a:ext cx="2077741" cy="1252069"/>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500" dirty="0">
                <a:solidFill>
                  <a:schemeClr val="tx1"/>
                </a:solidFill>
              </a:rPr>
              <a:t>Often too late when chronic rejection is diagnosed</a:t>
            </a:r>
          </a:p>
        </p:txBody>
      </p:sp>
      <p:sp>
        <p:nvSpPr>
          <p:cNvPr id="9" name="Slide Number Placeholder 8">
            <a:extLst>
              <a:ext uri="{FF2B5EF4-FFF2-40B4-BE49-F238E27FC236}">
                <a16:creationId xmlns:a16="http://schemas.microsoft.com/office/drawing/2014/main" id="{67E4B465-2C65-1548-7411-F1531BA09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7" name="TextBox 6">
            <a:extLst>
              <a:ext uri="{FF2B5EF4-FFF2-40B4-BE49-F238E27FC236}">
                <a16:creationId xmlns:a16="http://schemas.microsoft.com/office/drawing/2014/main" id="{61F9C6A2-A29C-AFCF-461E-F30E2C371140}"/>
              </a:ext>
            </a:extLst>
          </p:cNvPr>
          <p:cNvSpPr txBox="1"/>
          <p:nvPr/>
        </p:nvSpPr>
        <p:spPr>
          <a:xfrm>
            <a:off x="4325283" y="4658511"/>
            <a:ext cx="4572000" cy="338554"/>
          </a:xfrm>
          <a:prstGeom prst="rect">
            <a:avLst/>
          </a:prstGeom>
          <a:noFill/>
        </p:spPr>
        <p:txBody>
          <a:bodyPr wrap="square">
            <a:spAutoFit/>
          </a:bodyPr>
          <a:lstStyle/>
          <a:p>
            <a:r>
              <a:rPr lang="en-US" sz="800" dirty="0"/>
              <a:t>Meyer, K.C. et al., 2014. An international ISHLT/ATS/ERS clinical practice guideline: diagnosis and management of bronchiolitis obliterans syndrome. pp.1479-1503.</a:t>
            </a:r>
          </a:p>
        </p:txBody>
      </p:sp>
    </p:spTree>
    <p:extLst>
      <p:ext uri="{BB962C8B-B14F-4D97-AF65-F5344CB8AC3E}">
        <p14:creationId xmlns:p14="http://schemas.microsoft.com/office/powerpoint/2010/main" val="260106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EDE4-DC91-3332-E776-969CA3D047F3}"/>
              </a:ext>
            </a:extLst>
          </p:cNvPr>
          <p:cNvSpPr>
            <a:spLocks noGrp="1"/>
          </p:cNvSpPr>
          <p:nvPr>
            <p:ph type="title"/>
          </p:nvPr>
        </p:nvSpPr>
        <p:spPr>
          <a:xfrm>
            <a:off x="1508527" y="152329"/>
            <a:ext cx="7695434" cy="572700"/>
          </a:xfrm>
        </p:spPr>
        <p:txBody>
          <a:bodyPr/>
          <a:lstStyle/>
          <a:p>
            <a:r>
              <a:rPr lang="en-US" sz="2800" dirty="0"/>
              <a:t>Donor-derived cell-free DNA for rejection diagnosis</a:t>
            </a:r>
          </a:p>
        </p:txBody>
      </p:sp>
      <p:pic>
        <p:nvPicPr>
          <p:cNvPr id="6146" name="Picture 2">
            <a:extLst>
              <a:ext uri="{FF2B5EF4-FFF2-40B4-BE49-F238E27FC236}">
                <a16:creationId xmlns:a16="http://schemas.microsoft.com/office/drawing/2014/main" id="{B5DF4280-D941-73E3-3769-8D87EB991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9" y="-69406"/>
            <a:ext cx="1460690" cy="128806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9BBBE59-294A-82A4-E7B8-4FC4ABC500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3023" y="3796832"/>
            <a:ext cx="1258406" cy="12045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7D4A39-4C02-5987-ABA5-B980C5DF79B5}"/>
              </a:ext>
            </a:extLst>
          </p:cNvPr>
          <p:cNvSpPr txBox="1"/>
          <p:nvPr/>
        </p:nvSpPr>
        <p:spPr>
          <a:xfrm>
            <a:off x="1079292" y="4337529"/>
            <a:ext cx="5726242" cy="369332"/>
          </a:xfrm>
          <a:prstGeom prst="rect">
            <a:avLst/>
          </a:prstGeom>
          <a:noFill/>
        </p:spPr>
        <p:txBody>
          <a:bodyPr wrap="square">
            <a:spAutoFit/>
          </a:bodyPr>
          <a:lstStyle/>
          <a:p>
            <a:r>
              <a:rPr lang="en-US" sz="1800"/>
              <a:t>Rejection diagnosis could be a simple blood test ! </a:t>
            </a:r>
            <a:endParaRPr lang="en-US" sz="1800" dirty="0"/>
          </a:p>
        </p:txBody>
      </p:sp>
      <p:pic>
        <p:nvPicPr>
          <p:cNvPr id="10" name="Picture 9">
            <a:extLst>
              <a:ext uri="{FF2B5EF4-FFF2-40B4-BE49-F238E27FC236}">
                <a16:creationId xmlns:a16="http://schemas.microsoft.com/office/drawing/2014/main" id="{C6AEB42E-671B-366C-D0FD-24F80ABBE7FC}"/>
              </a:ext>
            </a:extLst>
          </p:cNvPr>
          <p:cNvPicPr>
            <a:picLocks noChangeAspect="1"/>
          </p:cNvPicPr>
          <p:nvPr/>
        </p:nvPicPr>
        <p:blipFill>
          <a:blip r:embed="rId5"/>
          <a:stretch>
            <a:fillRect/>
          </a:stretch>
        </p:blipFill>
        <p:spPr>
          <a:xfrm>
            <a:off x="0" y="2009478"/>
            <a:ext cx="8900547" cy="1537228"/>
          </a:xfrm>
          <a:prstGeom prst="rect">
            <a:avLst/>
          </a:prstGeom>
        </p:spPr>
      </p:pic>
      <p:sp>
        <p:nvSpPr>
          <p:cNvPr id="4" name="Oval Callout 3">
            <a:extLst>
              <a:ext uri="{FF2B5EF4-FFF2-40B4-BE49-F238E27FC236}">
                <a16:creationId xmlns:a16="http://schemas.microsoft.com/office/drawing/2014/main" id="{00B5B6E1-3A5F-C87F-6BEF-A46EA0E7182C}"/>
              </a:ext>
            </a:extLst>
          </p:cNvPr>
          <p:cNvSpPr/>
          <p:nvPr/>
        </p:nvSpPr>
        <p:spPr>
          <a:xfrm>
            <a:off x="5982898" y="725028"/>
            <a:ext cx="3018695" cy="1682891"/>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Non-invasive, cost-effective and EARLY detection of rejection</a:t>
            </a:r>
          </a:p>
        </p:txBody>
      </p:sp>
      <p:sp>
        <p:nvSpPr>
          <p:cNvPr id="6" name="Slide Number Placeholder 5">
            <a:extLst>
              <a:ext uri="{FF2B5EF4-FFF2-40B4-BE49-F238E27FC236}">
                <a16:creationId xmlns:a16="http://schemas.microsoft.com/office/drawing/2014/main" id="{1F488C7C-9CC1-7D28-5B21-5A48514BB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TextBox 4">
            <a:extLst>
              <a:ext uri="{FF2B5EF4-FFF2-40B4-BE49-F238E27FC236}">
                <a16:creationId xmlns:a16="http://schemas.microsoft.com/office/drawing/2014/main" id="{CEAAE561-4801-83B2-1A94-3A14E6F16E69}"/>
              </a:ext>
            </a:extLst>
          </p:cNvPr>
          <p:cNvSpPr txBox="1"/>
          <p:nvPr/>
        </p:nvSpPr>
        <p:spPr>
          <a:xfrm>
            <a:off x="80329" y="4681835"/>
            <a:ext cx="4604656" cy="461665"/>
          </a:xfrm>
          <a:prstGeom prst="rect">
            <a:avLst/>
          </a:prstGeom>
          <a:noFill/>
        </p:spPr>
        <p:txBody>
          <a:bodyPr wrap="square">
            <a:spAutoFit/>
          </a:bodyPr>
          <a:lstStyle/>
          <a:p>
            <a:r>
              <a:rPr lang="en-IN" sz="800" b="0" i="0" dirty="0" err="1">
                <a:solidFill>
                  <a:srgbClr val="222222"/>
                </a:solidFill>
                <a:effectLst/>
                <a:latin typeface="Arial" panose="020B0604020202020204" pitchFamily="34" charset="0"/>
              </a:rPr>
              <a:t>Khush</a:t>
            </a:r>
            <a:r>
              <a:rPr lang="en-IN" sz="800" b="0" i="0" dirty="0">
                <a:solidFill>
                  <a:srgbClr val="222222"/>
                </a:solidFill>
                <a:effectLst/>
                <a:latin typeface="Arial" panose="020B0604020202020204" pitchFamily="34" charset="0"/>
              </a:rPr>
              <a:t>, Kiran K., et al. "Donor-derived, cell-free DNA levels by next-generation targeted sequencing are elevated in allograft rejection after lung transplantation." </a:t>
            </a:r>
            <a:r>
              <a:rPr lang="en-IN" sz="800" b="0" i="1" dirty="0">
                <a:solidFill>
                  <a:srgbClr val="222222"/>
                </a:solidFill>
                <a:effectLst/>
                <a:latin typeface="Arial" panose="020B0604020202020204" pitchFamily="34" charset="0"/>
              </a:rPr>
              <a:t>ERJ Open Research</a:t>
            </a:r>
            <a:r>
              <a:rPr lang="en-IN" sz="800" b="0" i="0" dirty="0">
                <a:solidFill>
                  <a:srgbClr val="222222"/>
                </a:solidFill>
                <a:effectLst/>
                <a:latin typeface="Arial" panose="020B0604020202020204" pitchFamily="34" charset="0"/>
              </a:rPr>
              <a:t> 7.1 (2021).</a:t>
            </a:r>
            <a:endParaRPr lang="en-US" sz="800" dirty="0"/>
          </a:p>
        </p:txBody>
      </p:sp>
    </p:spTree>
    <p:extLst>
      <p:ext uri="{BB962C8B-B14F-4D97-AF65-F5344CB8AC3E}">
        <p14:creationId xmlns:p14="http://schemas.microsoft.com/office/powerpoint/2010/main" val="325030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E9B93-5162-D1CE-FE9B-AA07A20AF0FB}"/>
              </a:ext>
            </a:extLst>
          </p:cNvPr>
          <p:cNvSpPr>
            <a:spLocks noGrp="1"/>
          </p:cNvSpPr>
          <p:nvPr>
            <p:ph type="title"/>
          </p:nvPr>
        </p:nvSpPr>
        <p:spPr>
          <a:xfrm>
            <a:off x="630936" y="250983"/>
            <a:ext cx="7882128" cy="807685"/>
          </a:xfrm>
        </p:spPr>
        <p:txBody>
          <a:bodyPr vert="horz" lIns="91440" tIns="45720" rIns="91440" bIns="45720" rtlCol="0" anchor="ctr">
            <a:normAutofit/>
          </a:bodyPr>
          <a:lstStyle/>
          <a:p>
            <a:pPr defTabSz="914400">
              <a:spcBef>
                <a:spcPct val="0"/>
              </a:spcBef>
            </a:pPr>
            <a:r>
              <a:rPr lang="en-US" sz="3000" kern="1200" dirty="0">
                <a:solidFill>
                  <a:schemeClr val="tx1"/>
                </a:solidFill>
                <a:latin typeface="+mj-lt"/>
                <a:ea typeface="+mj-ea"/>
                <a:cs typeface="+mj-cs"/>
              </a:rPr>
              <a:t>What is cell-free DNA (cfDNA)</a:t>
            </a:r>
          </a:p>
        </p:txBody>
      </p:sp>
      <p:sp>
        <p:nvSpPr>
          <p:cNvPr id="46" name="Rectangle 4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43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13474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up of a test tube&#10;&#10;Description automatically generated">
            <a:extLst>
              <a:ext uri="{FF2B5EF4-FFF2-40B4-BE49-F238E27FC236}">
                <a16:creationId xmlns:a16="http://schemas.microsoft.com/office/drawing/2014/main" id="{040EFC6B-175E-A2E9-ECCB-44713BEB0181}"/>
              </a:ext>
            </a:extLst>
          </p:cNvPr>
          <p:cNvPicPr>
            <a:picLocks noChangeAspect="1"/>
          </p:cNvPicPr>
          <p:nvPr/>
        </p:nvPicPr>
        <p:blipFill>
          <a:blip r:embed="rId3"/>
          <a:stretch>
            <a:fillRect/>
          </a:stretch>
        </p:blipFill>
        <p:spPr>
          <a:xfrm>
            <a:off x="6186785" y="2242545"/>
            <a:ext cx="589115" cy="1779370"/>
          </a:xfrm>
          <a:prstGeom prst="rect">
            <a:avLst/>
          </a:prstGeom>
        </p:spPr>
      </p:pic>
      <p:sp>
        <p:nvSpPr>
          <p:cNvPr id="8" name="Oval 7">
            <a:extLst>
              <a:ext uri="{FF2B5EF4-FFF2-40B4-BE49-F238E27FC236}">
                <a16:creationId xmlns:a16="http://schemas.microsoft.com/office/drawing/2014/main" id="{96CF19A2-6DFF-F83F-914E-A5C2F028DB58}"/>
              </a:ext>
            </a:extLst>
          </p:cNvPr>
          <p:cNvSpPr/>
          <p:nvPr/>
        </p:nvSpPr>
        <p:spPr>
          <a:xfrm>
            <a:off x="7165430" y="1555208"/>
            <a:ext cx="912746" cy="9220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CFA310-8092-2BF7-111C-15F9B40229C5}"/>
              </a:ext>
            </a:extLst>
          </p:cNvPr>
          <p:cNvSpPr/>
          <p:nvPr/>
        </p:nvSpPr>
        <p:spPr>
          <a:xfrm>
            <a:off x="7457467" y="2538615"/>
            <a:ext cx="912746" cy="9258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3902E2-1E1E-DBA9-F270-A76152816720}"/>
              </a:ext>
            </a:extLst>
          </p:cNvPr>
          <p:cNvSpPr/>
          <p:nvPr/>
        </p:nvSpPr>
        <p:spPr>
          <a:xfrm>
            <a:off x="7341092" y="3525791"/>
            <a:ext cx="912746" cy="926609"/>
          </a:xfrm>
          <a:prstGeom prst="ellipse">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9" name="Picture 18" descr="A blue and purple circle&#10;&#10;Description automatically generated">
            <a:extLst>
              <a:ext uri="{FF2B5EF4-FFF2-40B4-BE49-F238E27FC236}">
                <a16:creationId xmlns:a16="http://schemas.microsoft.com/office/drawing/2014/main" id="{A485014E-974C-FCAC-0DC8-19BBB962A55B}"/>
              </a:ext>
            </a:extLst>
          </p:cNvPr>
          <p:cNvPicPr>
            <a:picLocks noChangeAspect="1"/>
          </p:cNvPicPr>
          <p:nvPr/>
        </p:nvPicPr>
        <p:blipFill>
          <a:blip r:embed="rId4"/>
          <a:stretch>
            <a:fillRect/>
          </a:stretch>
        </p:blipFill>
        <p:spPr>
          <a:xfrm>
            <a:off x="7416425" y="1666884"/>
            <a:ext cx="440158" cy="361262"/>
          </a:xfrm>
          <a:prstGeom prst="rect">
            <a:avLst/>
          </a:prstGeom>
        </p:spPr>
      </p:pic>
      <p:sp>
        <p:nvSpPr>
          <p:cNvPr id="21" name="TextBox 20">
            <a:extLst>
              <a:ext uri="{FF2B5EF4-FFF2-40B4-BE49-F238E27FC236}">
                <a16:creationId xmlns:a16="http://schemas.microsoft.com/office/drawing/2014/main" id="{030DA05E-EA14-64D1-9DF5-41271640664F}"/>
              </a:ext>
            </a:extLst>
          </p:cNvPr>
          <p:cNvSpPr txBox="1"/>
          <p:nvPr/>
        </p:nvSpPr>
        <p:spPr>
          <a:xfrm>
            <a:off x="7245759" y="2012818"/>
            <a:ext cx="918680" cy="268137"/>
          </a:xfrm>
          <a:prstGeom prst="rect">
            <a:avLst/>
          </a:prstGeom>
          <a:noFill/>
        </p:spPr>
        <p:txBody>
          <a:bodyPr wrap="square">
            <a:spAutoFit/>
          </a:bodyPr>
          <a:lstStyle/>
          <a:p>
            <a:pPr>
              <a:spcAft>
                <a:spcPts val="600"/>
              </a:spcAft>
            </a:pPr>
            <a:r>
              <a:rPr lang="en-US" sz="1122" b="0" i="0" u="none" strike="noStrike" cap="none" dirty="0">
                <a:solidFill>
                  <a:schemeClr val="accent1">
                    <a:lumMod val="50000"/>
                  </a:schemeClr>
                </a:solidFill>
                <a:latin typeface="Arial"/>
                <a:ea typeface="Arial"/>
                <a:cs typeface="Arial"/>
                <a:sym typeface="Arial"/>
              </a:rPr>
              <a:t>Apoptosis</a:t>
            </a:r>
            <a:endParaRPr lang="en-US" sz="1100" dirty="0">
              <a:solidFill>
                <a:schemeClr val="accent1">
                  <a:lumMod val="50000"/>
                </a:schemeClr>
              </a:solidFill>
            </a:endParaRPr>
          </a:p>
        </p:txBody>
      </p:sp>
      <p:pic>
        <p:nvPicPr>
          <p:cNvPr id="22" name="Picture 21" descr="A red blot of blood&#10;&#10;Description automatically generated">
            <a:extLst>
              <a:ext uri="{FF2B5EF4-FFF2-40B4-BE49-F238E27FC236}">
                <a16:creationId xmlns:a16="http://schemas.microsoft.com/office/drawing/2014/main" id="{8FB113CA-28B0-85BA-D213-05C63F2994A1}"/>
              </a:ext>
            </a:extLst>
          </p:cNvPr>
          <p:cNvPicPr>
            <a:picLocks noChangeAspect="1"/>
          </p:cNvPicPr>
          <p:nvPr/>
        </p:nvPicPr>
        <p:blipFill>
          <a:blip r:embed="rId5"/>
          <a:stretch>
            <a:fillRect/>
          </a:stretch>
        </p:blipFill>
        <p:spPr>
          <a:xfrm>
            <a:off x="7679310" y="2642370"/>
            <a:ext cx="449734" cy="381708"/>
          </a:xfrm>
          <a:prstGeom prst="rect">
            <a:avLst/>
          </a:prstGeom>
        </p:spPr>
      </p:pic>
      <p:sp>
        <p:nvSpPr>
          <p:cNvPr id="24" name="TextBox 23">
            <a:extLst>
              <a:ext uri="{FF2B5EF4-FFF2-40B4-BE49-F238E27FC236}">
                <a16:creationId xmlns:a16="http://schemas.microsoft.com/office/drawing/2014/main" id="{9DEBCD39-EE97-F1C2-100C-643B9212F23E}"/>
              </a:ext>
            </a:extLst>
          </p:cNvPr>
          <p:cNvSpPr txBox="1"/>
          <p:nvPr/>
        </p:nvSpPr>
        <p:spPr>
          <a:xfrm>
            <a:off x="7590483" y="3049457"/>
            <a:ext cx="918009" cy="268137"/>
          </a:xfrm>
          <a:prstGeom prst="rect">
            <a:avLst/>
          </a:prstGeom>
          <a:noFill/>
        </p:spPr>
        <p:txBody>
          <a:bodyPr wrap="square">
            <a:spAutoFit/>
          </a:bodyPr>
          <a:lstStyle/>
          <a:p>
            <a:pPr>
              <a:spcAft>
                <a:spcPts val="600"/>
              </a:spcAft>
            </a:pPr>
            <a:r>
              <a:rPr lang="en-US" sz="1122" b="0" i="0" u="none" strike="noStrike" cap="none">
                <a:solidFill>
                  <a:srgbClr val="B50000"/>
                </a:solidFill>
                <a:latin typeface="Arial"/>
                <a:ea typeface="Arial"/>
                <a:cs typeface="Arial"/>
                <a:sym typeface="Arial"/>
              </a:rPr>
              <a:t>Necrosis</a:t>
            </a:r>
            <a:endParaRPr lang="en-US" sz="1100"/>
          </a:p>
        </p:txBody>
      </p:sp>
      <p:pic>
        <p:nvPicPr>
          <p:cNvPr id="25" name="Picture 24">
            <a:extLst>
              <a:ext uri="{FF2B5EF4-FFF2-40B4-BE49-F238E27FC236}">
                <a16:creationId xmlns:a16="http://schemas.microsoft.com/office/drawing/2014/main" id="{3D6F6DB2-CD3E-EA84-F989-460FA3CA6A72}"/>
              </a:ext>
            </a:extLst>
          </p:cNvPr>
          <p:cNvPicPr>
            <a:picLocks noChangeAspect="1"/>
          </p:cNvPicPr>
          <p:nvPr/>
        </p:nvPicPr>
        <p:blipFill>
          <a:blip r:embed="rId6"/>
          <a:stretch>
            <a:fillRect/>
          </a:stretch>
        </p:blipFill>
        <p:spPr>
          <a:xfrm rot="19856247">
            <a:off x="7819505" y="3738675"/>
            <a:ext cx="279862" cy="143185"/>
          </a:xfrm>
          <a:prstGeom prst="rect">
            <a:avLst/>
          </a:prstGeom>
        </p:spPr>
      </p:pic>
      <p:pic>
        <p:nvPicPr>
          <p:cNvPr id="26" name="Picture 25">
            <a:extLst>
              <a:ext uri="{FF2B5EF4-FFF2-40B4-BE49-F238E27FC236}">
                <a16:creationId xmlns:a16="http://schemas.microsoft.com/office/drawing/2014/main" id="{E576A12E-D603-10F3-D336-003E51EC3ED1}"/>
              </a:ext>
            </a:extLst>
          </p:cNvPr>
          <p:cNvPicPr>
            <a:picLocks noChangeAspect="1"/>
          </p:cNvPicPr>
          <p:nvPr/>
        </p:nvPicPr>
        <p:blipFill>
          <a:blip r:embed="rId6"/>
          <a:stretch>
            <a:fillRect/>
          </a:stretch>
        </p:blipFill>
        <p:spPr>
          <a:xfrm rot="1315933">
            <a:off x="7543625" y="3785011"/>
            <a:ext cx="279862" cy="143185"/>
          </a:xfrm>
          <a:prstGeom prst="rect">
            <a:avLst/>
          </a:prstGeom>
        </p:spPr>
      </p:pic>
      <p:pic>
        <p:nvPicPr>
          <p:cNvPr id="27" name="Picture 26">
            <a:extLst>
              <a:ext uri="{FF2B5EF4-FFF2-40B4-BE49-F238E27FC236}">
                <a16:creationId xmlns:a16="http://schemas.microsoft.com/office/drawing/2014/main" id="{AF1E889D-9C97-1D8E-DE41-F4F12308CEDB}"/>
              </a:ext>
            </a:extLst>
          </p:cNvPr>
          <p:cNvPicPr>
            <a:picLocks noChangeAspect="1"/>
          </p:cNvPicPr>
          <p:nvPr/>
        </p:nvPicPr>
        <p:blipFill>
          <a:blip r:embed="rId6"/>
          <a:stretch>
            <a:fillRect/>
          </a:stretch>
        </p:blipFill>
        <p:spPr>
          <a:xfrm>
            <a:off x="7616820" y="3614631"/>
            <a:ext cx="279862" cy="143185"/>
          </a:xfrm>
          <a:prstGeom prst="rect">
            <a:avLst/>
          </a:prstGeom>
        </p:spPr>
      </p:pic>
      <p:sp>
        <p:nvSpPr>
          <p:cNvPr id="29" name="TextBox 28">
            <a:extLst>
              <a:ext uri="{FF2B5EF4-FFF2-40B4-BE49-F238E27FC236}">
                <a16:creationId xmlns:a16="http://schemas.microsoft.com/office/drawing/2014/main" id="{1C49427B-D66D-8AD1-83D5-02369E83DCFB}"/>
              </a:ext>
            </a:extLst>
          </p:cNvPr>
          <p:cNvSpPr txBox="1"/>
          <p:nvPr/>
        </p:nvSpPr>
        <p:spPr>
          <a:xfrm>
            <a:off x="7416425" y="4038097"/>
            <a:ext cx="994829" cy="268137"/>
          </a:xfrm>
          <a:prstGeom prst="rect">
            <a:avLst/>
          </a:prstGeom>
          <a:noFill/>
        </p:spPr>
        <p:txBody>
          <a:bodyPr wrap="square">
            <a:spAutoFit/>
          </a:bodyPr>
          <a:lstStyle/>
          <a:p>
            <a:pPr>
              <a:spcAft>
                <a:spcPts val="600"/>
              </a:spcAft>
            </a:pPr>
            <a:r>
              <a:rPr lang="en-US" sz="1122" b="0" i="0" u="none" strike="noStrike" cap="none" dirty="0">
                <a:solidFill>
                  <a:srgbClr val="2C6100"/>
                </a:solidFill>
                <a:latin typeface="Arial"/>
                <a:ea typeface="Arial"/>
                <a:cs typeface="Arial"/>
                <a:sym typeface="Arial"/>
              </a:rPr>
              <a:t>Secretion</a:t>
            </a:r>
            <a:endParaRPr lang="en-US" sz="1100" dirty="0">
              <a:solidFill>
                <a:schemeClr val="accent6">
                  <a:lumMod val="75000"/>
                </a:schemeClr>
              </a:solidFill>
            </a:endParaRPr>
          </a:p>
        </p:txBody>
      </p:sp>
      <p:sp>
        <p:nvSpPr>
          <p:cNvPr id="30" name="Right Arrow 29">
            <a:extLst>
              <a:ext uri="{FF2B5EF4-FFF2-40B4-BE49-F238E27FC236}">
                <a16:creationId xmlns:a16="http://schemas.microsoft.com/office/drawing/2014/main" id="{AB96C95D-9A1E-4ED4-58C6-ACD77D830C32}"/>
              </a:ext>
            </a:extLst>
          </p:cNvPr>
          <p:cNvSpPr/>
          <p:nvPr/>
        </p:nvSpPr>
        <p:spPr>
          <a:xfrm rot="19344029">
            <a:off x="6790528" y="2516008"/>
            <a:ext cx="416681" cy="18980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ight Arrow 30">
            <a:extLst>
              <a:ext uri="{FF2B5EF4-FFF2-40B4-BE49-F238E27FC236}">
                <a16:creationId xmlns:a16="http://schemas.microsoft.com/office/drawing/2014/main" id="{9604D7FF-B53C-6041-EE07-7825DD63EEE2}"/>
              </a:ext>
            </a:extLst>
          </p:cNvPr>
          <p:cNvSpPr/>
          <p:nvPr/>
        </p:nvSpPr>
        <p:spPr>
          <a:xfrm>
            <a:off x="6883449" y="3070175"/>
            <a:ext cx="416681" cy="18980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2" name="Right Arrow 31">
            <a:extLst>
              <a:ext uri="{FF2B5EF4-FFF2-40B4-BE49-F238E27FC236}">
                <a16:creationId xmlns:a16="http://schemas.microsoft.com/office/drawing/2014/main" id="{EA8CA14E-A326-85C4-EC3C-DA3FF28CDFD5}"/>
              </a:ext>
            </a:extLst>
          </p:cNvPr>
          <p:cNvSpPr/>
          <p:nvPr/>
        </p:nvSpPr>
        <p:spPr>
          <a:xfrm rot="1483206">
            <a:off x="6832556" y="3582605"/>
            <a:ext cx="416681" cy="18980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5E9BD0A0-6478-DF24-A418-CE13F7E47E43}"/>
              </a:ext>
            </a:extLst>
          </p:cNvPr>
          <p:cNvSpPr txBox="1"/>
          <p:nvPr/>
        </p:nvSpPr>
        <p:spPr>
          <a:xfrm>
            <a:off x="5948318" y="4004220"/>
            <a:ext cx="1111438" cy="268137"/>
          </a:xfrm>
          <a:prstGeom prst="rect">
            <a:avLst/>
          </a:prstGeom>
          <a:noFill/>
        </p:spPr>
        <p:txBody>
          <a:bodyPr wrap="square" rtlCol="0">
            <a:spAutoFit/>
          </a:bodyPr>
          <a:lstStyle/>
          <a:p>
            <a:pPr>
              <a:spcAft>
                <a:spcPts val="600"/>
              </a:spcAft>
            </a:pPr>
            <a:r>
              <a:rPr lang="en-US" sz="1122" b="0" i="0" u="none" strike="noStrike" cap="none">
                <a:solidFill>
                  <a:srgbClr val="000000"/>
                </a:solidFill>
                <a:latin typeface="Arial"/>
                <a:ea typeface="Arial"/>
                <a:cs typeface="Arial"/>
                <a:sym typeface="Arial"/>
              </a:rPr>
              <a:t>Cell-free DNA</a:t>
            </a:r>
            <a:endParaRPr lang="en-US" sz="1100"/>
          </a:p>
        </p:txBody>
      </p:sp>
      <p:pic>
        <p:nvPicPr>
          <p:cNvPr id="34" name="Picture 33" descr="A diagram of a cell-free cell&#10;&#10;Description automatically generated">
            <a:extLst>
              <a:ext uri="{FF2B5EF4-FFF2-40B4-BE49-F238E27FC236}">
                <a16:creationId xmlns:a16="http://schemas.microsoft.com/office/drawing/2014/main" id="{7225A878-EEB5-4A60-02FC-627D5978A697}"/>
              </a:ext>
            </a:extLst>
          </p:cNvPr>
          <p:cNvPicPr>
            <a:picLocks noChangeAspect="1"/>
          </p:cNvPicPr>
          <p:nvPr/>
        </p:nvPicPr>
        <p:blipFill>
          <a:blip r:embed="rId7"/>
          <a:stretch>
            <a:fillRect/>
          </a:stretch>
        </p:blipFill>
        <p:spPr>
          <a:xfrm>
            <a:off x="628650" y="1873339"/>
            <a:ext cx="3261673" cy="1630837"/>
          </a:xfrm>
          <a:prstGeom prst="rect">
            <a:avLst/>
          </a:prstGeom>
        </p:spPr>
      </p:pic>
      <p:sp>
        <p:nvSpPr>
          <p:cNvPr id="35" name="Oval 34">
            <a:extLst>
              <a:ext uri="{FF2B5EF4-FFF2-40B4-BE49-F238E27FC236}">
                <a16:creationId xmlns:a16="http://schemas.microsoft.com/office/drawing/2014/main" id="{72B579D2-B1A7-E6E9-7644-F550C6CB6237}"/>
              </a:ext>
            </a:extLst>
          </p:cNvPr>
          <p:cNvSpPr/>
          <p:nvPr/>
        </p:nvSpPr>
        <p:spPr>
          <a:xfrm>
            <a:off x="4578236" y="1732859"/>
            <a:ext cx="1085450" cy="1132614"/>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E0D19AD-3526-E52B-C588-36792B63AEB6}"/>
              </a:ext>
            </a:extLst>
          </p:cNvPr>
          <p:cNvSpPr txBox="1"/>
          <p:nvPr/>
        </p:nvSpPr>
        <p:spPr>
          <a:xfrm>
            <a:off x="4674308" y="2271440"/>
            <a:ext cx="930572" cy="430887"/>
          </a:xfrm>
          <a:prstGeom prst="rect">
            <a:avLst/>
          </a:prstGeom>
          <a:noFill/>
        </p:spPr>
        <p:txBody>
          <a:bodyPr wrap="square" rtlCol="0">
            <a:spAutoFit/>
          </a:bodyPr>
          <a:lstStyle/>
          <a:p>
            <a:r>
              <a:rPr lang="en-US" sz="1100" dirty="0"/>
              <a:t>Circulating tumor DNA</a:t>
            </a:r>
          </a:p>
        </p:txBody>
      </p:sp>
      <p:pic>
        <p:nvPicPr>
          <p:cNvPr id="38" name="Picture 37">
            <a:extLst>
              <a:ext uri="{FF2B5EF4-FFF2-40B4-BE49-F238E27FC236}">
                <a16:creationId xmlns:a16="http://schemas.microsoft.com/office/drawing/2014/main" id="{9E32F9AA-94D1-ED5B-021D-3950F58EAB22}"/>
              </a:ext>
            </a:extLst>
          </p:cNvPr>
          <p:cNvPicPr>
            <a:picLocks noChangeAspect="1"/>
          </p:cNvPicPr>
          <p:nvPr/>
        </p:nvPicPr>
        <p:blipFill>
          <a:blip r:embed="rId8"/>
          <a:stretch>
            <a:fillRect/>
          </a:stretch>
        </p:blipFill>
        <p:spPr>
          <a:xfrm>
            <a:off x="4779012" y="1946135"/>
            <a:ext cx="346188" cy="175798"/>
          </a:xfrm>
          <a:prstGeom prst="rect">
            <a:avLst/>
          </a:prstGeom>
        </p:spPr>
      </p:pic>
      <p:pic>
        <p:nvPicPr>
          <p:cNvPr id="40" name="Picture 39">
            <a:extLst>
              <a:ext uri="{FF2B5EF4-FFF2-40B4-BE49-F238E27FC236}">
                <a16:creationId xmlns:a16="http://schemas.microsoft.com/office/drawing/2014/main" id="{33EFB17A-CDB2-0524-5777-300EC510D9BF}"/>
              </a:ext>
            </a:extLst>
          </p:cNvPr>
          <p:cNvPicPr>
            <a:picLocks noChangeAspect="1"/>
          </p:cNvPicPr>
          <p:nvPr/>
        </p:nvPicPr>
        <p:blipFill>
          <a:blip r:embed="rId8"/>
          <a:stretch>
            <a:fillRect/>
          </a:stretch>
        </p:blipFill>
        <p:spPr>
          <a:xfrm rot="2926230">
            <a:off x="5160520" y="1981513"/>
            <a:ext cx="338663" cy="171977"/>
          </a:xfrm>
          <a:prstGeom prst="rect">
            <a:avLst/>
          </a:prstGeom>
        </p:spPr>
      </p:pic>
      <p:pic>
        <p:nvPicPr>
          <p:cNvPr id="42" name="Picture 41">
            <a:extLst>
              <a:ext uri="{FF2B5EF4-FFF2-40B4-BE49-F238E27FC236}">
                <a16:creationId xmlns:a16="http://schemas.microsoft.com/office/drawing/2014/main" id="{48C54969-D72C-A553-7AFD-5FD9DF1C7225}"/>
              </a:ext>
            </a:extLst>
          </p:cNvPr>
          <p:cNvPicPr>
            <a:picLocks noChangeAspect="1"/>
          </p:cNvPicPr>
          <p:nvPr/>
        </p:nvPicPr>
        <p:blipFill>
          <a:blip r:embed="rId8"/>
          <a:stretch>
            <a:fillRect/>
          </a:stretch>
        </p:blipFill>
        <p:spPr>
          <a:xfrm rot="418949">
            <a:off x="4979021" y="2123013"/>
            <a:ext cx="326038" cy="165566"/>
          </a:xfrm>
          <a:prstGeom prst="rect">
            <a:avLst/>
          </a:prstGeom>
        </p:spPr>
      </p:pic>
      <p:sp>
        <p:nvSpPr>
          <p:cNvPr id="49" name="Oval 48">
            <a:extLst>
              <a:ext uri="{FF2B5EF4-FFF2-40B4-BE49-F238E27FC236}">
                <a16:creationId xmlns:a16="http://schemas.microsoft.com/office/drawing/2014/main" id="{6CC29F3A-5103-AD65-E149-A1F194FE24B0}"/>
              </a:ext>
            </a:extLst>
          </p:cNvPr>
          <p:cNvSpPr/>
          <p:nvPr/>
        </p:nvSpPr>
        <p:spPr>
          <a:xfrm>
            <a:off x="4479089" y="3024078"/>
            <a:ext cx="1185373" cy="1160237"/>
          </a:xfrm>
          <a:prstGeom prst="ellipse">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0" name="Picture 49">
            <a:extLst>
              <a:ext uri="{FF2B5EF4-FFF2-40B4-BE49-F238E27FC236}">
                <a16:creationId xmlns:a16="http://schemas.microsoft.com/office/drawing/2014/main" id="{38B46F8F-A538-20E3-B6FB-02F677167A4A}"/>
              </a:ext>
            </a:extLst>
          </p:cNvPr>
          <p:cNvPicPr>
            <a:picLocks noChangeAspect="1"/>
          </p:cNvPicPr>
          <p:nvPr/>
        </p:nvPicPr>
        <p:blipFill>
          <a:blip r:embed="rId9"/>
          <a:stretch>
            <a:fillRect/>
          </a:stretch>
        </p:blipFill>
        <p:spPr>
          <a:xfrm flipH="1">
            <a:off x="4535462" y="3381495"/>
            <a:ext cx="295251" cy="298860"/>
          </a:xfrm>
          <a:prstGeom prst="rect">
            <a:avLst/>
          </a:prstGeom>
        </p:spPr>
      </p:pic>
      <p:pic>
        <p:nvPicPr>
          <p:cNvPr id="51" name="Picture 50">
            <a:extLst>
              <a:ext uri="{FF2B5EF4-FFF2-40B4-BE49-F238E27FC236}">
                <a16:creationId xmlns:a16="http://schemas.microsoft.com/office/drawing/2014/main" id="{4D76F9CA-A415-1140-1979-70865E5BBDA5}"/>
              </a:ext>
            </a:extLst>
          </p:cNvPr>
          <p:cNvPicPr>
            <a:picLocks noChangeAspect="1"/>
          </p:cNvPicPr>
          <p:nvPr/>
        </p:nvPicPr>
        <p:blipFill>
          <a:blip r:embed="rId10"/>
          <a:stretch>
            <a:fillRect/>
          </a:stretch>
        </p:blipFill>
        <p:spPr>
          <a:xfrm>
            <a:off x="4818716" y="3087573"/>
            <a:ext cx="381750" cy="381750"/>
          </a:xfrm>
          <a:prstGeom prst="rect">
            <a:avLst/>
          </a:prstGeom>
        </p:spPr>
      </p:pic>
      <p:pic>
        <p:nvPicPr>
          <p:cNvPr id="52" name="Picture 51">
            <a:extLst>
              <a:ext uri="{FF2B5EF4-FFF2-40B4-BE49-F238E27FC236}">
                <a16:creationId xmlns:a16="http://schemas.microsoft.com/office/drawing/2014/main" id="{E8AC43E8-76EF-AD5E-63EE-8858FC63919A}"/>
              </a:ext>
            </a:extLst>
          </p:cNvPr>
          <p:cNvPicPr>
            <a:picLocks noChangeAspect="1"/>
          </p:cNvPicPr>
          <p:nvPr/>
        </p:nvPicPr>
        <p:blipFill>
          <a:blip r:embed="rId11"/>
          <a:stretch>
            <a:fillRect/>
          </a:stretch>
        </p:blipFill>
        <p:spPr>
          <a:xfrm>
            <a:off x="5188469" y="3268822"/>
            <a:ext cx="346990" cy="287055"/>
          </a:xfrm>
          <a:prstGeom prst="rect">
            <a:avLst/>
          </a:prstGeom>
        </p:spPr>
      </p:pic>
      <p:sp>
        <p:nvSpPr>
          <p:cNvPr id="53" name="TextBox 52">
            <a:extLst>
              <a:ext uri="{FF2B5EF4-FFF2-40B4-BE49-F238E27FC236}">
                <a16:creationId xmlns:a16="http://schemas.microsoft.com/office/drawing/2014/main" id="{03997085-E559-FDE9-CB35-914DCF3DC24A}"/>
              </a:ext>
            </a:extLst>
          </p:cNvPr>
          <p:cNvSpPr txBox="1"/>
          <p:nvPr/>
        </p:nvSpPr>
        <p:spPr>
          <a:xfrm>
            <a:off x="4744552" y="3594823"/>
            <a:ext cx="845489" cy="430887"/>
          </a:xfrm>
          <a:prstGeom prst="rect">
            <a:avLst/>
          </a:prstGeom>
          <a:noFill/>
        </p:spPr>
        <p:txBody>
          <a:bodyPr wrap="square" rtlCol="0">
            <a:spAutoFit/>
          </a:bodyPr>
          <a:lstStyle/>
          <a:p>
            <a:r>
              <a:rPr lang="en-US" sz="1100" dirty="0">
                <a:solidFill>
                  <a:srgbClr val="C00000"/>
                </a:solidFill>
              </a:rPr>
              <a:t>Organ transplant</a:t>
            </a:r>
          </a:p>
        </p:txBody>
      </p:sp>
      <p:sp>
        <p:nvSpPr>
          <p:cNvPr id="55" name="Right Arrow 54">
            <a:extLst>
              <a:ext uri="{FF2B5EF4-FFF2-40B4-BE49-F238E27FC236}">
                <a16:creationId xmlns:a16="http://schemas.microsoft.com/office/drawing/2014/main" id="{EE6CDE01-5000-D4FA-9C38-30F97B699CE5}"/>
              </a:ext>
            </a:extLst>
          </p:cNvPr>
          <p:cNvSpPr/>
          <p:nvPr/>
        </p:nvSpPr>
        <p:spPr>
          <a:xfrm rot="12746287">
            <a:off x="5782646" y="2665621"/>
            <a:ext cx="416681" cy="18980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6" name="Right Arrow 55">
            <a:extLst>
              <a:ext uri="{FF2B5EF4-FFF2-40B4-BE49-F238E27FC236}">
                <a16:creationId xmlns:a16="http://schemas.microsoft.com/office/drawing/2014/main" id="{6E6D9C20-796F-6594-9F31-A1FE65184AC9}"/>
              </a:ext>
            </a:extLst>
          </p:cNvPr>
          <p:cNvSpPr/>
          <p:nvPr/>
        </p:nvSpPr>
        <p:spPr>
          <a:xfrm rot="10292952">
            <a:off x="5758601" y="3435546"/>
            <a:ext cx="416681" cy="18980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570DB5-D944-5145-A833-36E5C83323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13" name="TextBox 12">
            <a:extLst>
              <a:ext uri="{FF2B5EF4-FFF2-40B4-BE49-F238E27FC236}">
                <a16:creationId xmlns:a16="http://schemas.microsoft.com/office/drawing/2014/main" id="{E49DF043-1A52-ADF3-F781-879E95ADCE8D}"/>
              </a:ext>
            </a:extLst>
          </p:cNvPr>
          <p:cNvSpPr txBox="1"/>
          <p:nvPr/>
        </p:nvSpPr>
        <p:spPr>
          <a:xfrm>
            <a:off x="4095282" y="4626152"/>
            <a:ext cx="4572000" cy="338554"/>
          </a:xfrm>
          <a:prstGeom prst="rect">
            <a:avLst/>
          </a:prstGeom>
          <a:noFill/>
        </p:spPr>
        <p:txBody>
          <a:bodyPr wrap="square">
            <a:spAutoFit/>
          </a:bodyPr>
          <a:lstStyle/>
          <a:p>
            <a:r>
              <a:rPr lang="en-IN" sz="800" b="0" i="0" dirty="0" err="1">
                <a:solidFill>
                  <a:srgbClr val="222222"/>
                </a:solidFill>
                <a:effectLst/>
                <a:latin typeface="Arial" panose="020B0604020202020204" pitchFamily="34" charset="0"/>
              </a:rPr>
              <a:t>Mouliere</a:t>
            </a:r>
            <a:r>
              <a:rPr lang="en-IN" sz="800" b="0" i="0" dirty="0">
                <a:solidFill>
                  <a:srgbClr val="222222"/>
                </a:solidFill>
                <a:effectLst/>
                <a:latin typeface="Arial" panose="020B0604020202020204" pitchFamily="34" charset="0"/>
              </a:rPr>
              <a:t>, Florent. "A hitchhiker’s guide to cell-free DNA biology." </a:t>
            </a:r>
            <a:r>
              <a:rPr lang="en-IN" sz="800" b="0" i="1" dirty="0">
                <a:solidFill>
                  <a:srgbClr val="222222"/>
                </a:solidFill>
                <a:effectLst/>
                <a:latin typeface="Arial" panose="020B0604020202020204" pitchFamily="34" charset="0"/>
              </a:rPr>
              <a:t>Neuro-oncology advances</a:t>
            </a:r>
            <a:r>
              <a:rPr lang="en-IN" sz="800" b="0" i="0" dirty="0">
                <a:solidFill>
                  <a:srgbClr val="222222"/>
                </a:solidFill>
                <a:effectLst/>
                <a:latin typeface="Arial" panose="020B0604020202020204" pitchFamily="34" charset="0"/>
              </a:rPr>
              <a:t> 4.Supplement_2 (2022): ii6-ii14.</a:t>
            </a:r>
            <a:endParaRPr lang="en-US" sz="800" dirty="0"/>
          </a:p>
        </p:txBody>
      </p:sp>
      <p:sp>
        <p:nvSpPr>
          <p:cNvPr id="14" name="TextBox 13">
            <a:extLst>
              <a:ext uri="{FF2B5EF4-FFF2-40B4-BE49-F238E27FC236}">
                <a16:creationId xmlns:a16="http://schemas.microsoft.com/office/drawing/2014/main" id="{1F08A792-D0FF-91B3-6C81-986F396D8440}"/>
              </a:ext>
            </a:extLst>
          </p:cNvPr>
          <p:cNvSpPr txBox="1"/>
          <p:nvPr/>
        </p:nvSpPr>
        <p:spPr>
          <a:xfrm>
            <a:off x="128635" y="4928056"/>
            <a:ext cx="1185373" cy="215444"/>
          </a:xfrm>
          <a:prstGeom prst="rect">
            <a:avLst/>
          </a:prstGeom>
          <a:noFill/>
        </p:spPr>
        <p:txBody>
          <a:bodyPr wrap="square" rtlCol="0">
            <a:spAutoFit/>
          </a:bodyPr>
          <a:lstStyle/>
          <a:p>
            <a:r>
              <a:rPr lang="en-US" sz="800" dirty="0"/>
              <a:t>Source unknown</a:t>
            </a:r>
          </a:p>
        </p:txBody>
      </p:sp>
    </p:spTree>
    <p:extLst>
      <p:ext uri="{BB962C8B-B14F-4D97-AF65-F5344CB8AC3E}">
        <p14:creationId xmlns:p14="http://schemas.microsoft.com/office/powerpoint/2010/main" val="39380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21" grpId="0"/>
      <p:bldP spid="24" grpId="0"/>
      <p:bldP spid="29" grpId="0"/>
      <p:bldP spid="30" grpId="0" animBg="1"/>
      <p:bldP spid="31" grpId="0" animBg="1"/>
      <p:bldP spid="32" grpId="0" animBg="1"/>
      <p:bldP spid="33" grpId="0"/>
      <p:bldP spid="35" grpId="0" animBg="1"/>
      <p:bldP spid="36" grpId="0"/>
      <p:bldP spid="49" grpId="0" animBg="1"/>
      <p:bldP spid="53" grpId="0"/>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E9B93-5162-D1CE-FE9B-AA07A20AF0FB}"/>
              </a:ext>
            </a:extLst>
          </p:cNvPr>
          <p:cNvSpPr>
            <a:spLocks noGrp="1"/>
          </p:cNvSpPr>
          <p:nvPr>
            <p:ph type="title"/>
          </p:nvPr>
        </p:nvSpPr>
        <p:spPr>
          <a:xfrm>
            <a:off x="630936" y="250983"/>
            <a:ext cx="7882128" cy="807685"/>
          </a:xfrm>
        </p:spPr>
        <p:txBody>
          <a:bodyPr vert="horz" lIns="91440" tIns="45720" rIns="91440" bIns="45720" rtlCol="0" anchor="ctr">
            <a:normAutofit/>
          </a:bodyPr>
          <a:lstStyle/>
          <a:p>
            <a:pPr defTabSz="914400">
              <a:spcBef>
                <a:spcPct val="0"/>
              </a:spcBef>
            </a:pPr>
            <a:r>
              <a:rPr lang="en-US" sz="3000" kern="1200" dirty="0">
                <a:solidFill>
                  <a:schemeClr val="tx1"/>
                </a:solidFill>
                <a:latin typeface="+mj-lt"/>
                <a:ea typeface="+mj-ea"/>
                <a:cs typeface="+mj-cs"/>
              </a:rPr>
              <a:t>Elevated dd-</a:t>
            </a:r>
            <a:r>
              <a:rPr lang="en-US" sz="3000" kern="1200" dirty="0" err="1">
                <a:solidFill>
                  <a:schemeClr val="tx1"/>
                </a:solidFill>
                <a:latin typeface="+mj-lt"/>
                <a:ea typeface="+mj-ea"/>
                <a:cs typeface="+mj-cs"/>
              </a:rPr>
              <a:t>cfDNA</a:t>
            </a:r>
            <a:r>
              <a:rPr lang="en-US" sz="3000" kern="1200" dirty="0">
                <a:solidFill>
                  <a:schemeClr val="tx1"/>
                </a:solidFill>
                <a:latin typeface="+mj-lt"/>
                <a:ea typeface="+mj-ea"/>
                <a:cs typeface="+mj-cs"/>
              </a:rPr>
              <a:t> during rejections</a:t>
            </a:r>
          </a:p>
        </p:txBody>
      </p:sp>
      <p:sp>
        <p:nvSpPr>
          <p:cNvPr id="46" name="Rectangle 4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43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13474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B2BD9D5-290D-ED1C-4949-FE512CF794B4}"/>
              </a:ext>
            </a:extLst>
          </p:cNvPr>
          <p:cNvPicPr>
            <a:picLocks noChangeAspect="1"/>
          </p:cNvPicPr>
          <p:nvPr/>
        </p:nvPicPr>
        <p:blipFill>
          <a:blip r:embed="rId3"/>
          <a:stretch>
            <a:fillRect/>
          </a:stretch>
        </p:blipFill>
        <p:spPr>
          <a:xfrm>
            <a:off x="871184" y="1503457"/>
            <a:ext cx="920672" cy="2140366"/>
          </a:xfrm>
          <a:prstGeom prst="rect">
            <a:avLst/>
          </a:prstGeom>
        </p:spPr>
      </p:pic>
      <p:pic>
        <p:nvPicPr>
          <p:cNvPr id="4" name="Picture 3">
            <a:extLst>
              <a:ext uri="{FF2B5EF4-FFF2-40B4-BE49-F238E27FC236}">
                <a16:creationId xmlns:a16="http://schemas.microsoft.com/office/drawing/2014/main" id="{EC9B68BA-19B4-D642-C5C9-54019EE13C6D}"/>
              </a:ext>
            </a:extLst>
          </p:cNvPr>
          <p:cNvPicPr>
            <a:picLocks noChangeAspect="1"/>
          </p:cNvPicPr>
          <p:nvPr/>
        </p:nvPicPr>
        <p:blipFill>
          <a:blip r:embed="rId4"/>
          <a:stretch>
            <a:fillRect/>
          </a:stretch>
        </p:blipFill>
        <p:spPr>
          <a:xfrm flipH="1">
            <a:off x="3675769" y="1420831"/>
            <a:ext cx="887851" cy="2301837"/>
          </a:xfrm>
          <a:prstGeom prst="rect">
            <a:avLst/>
          </a:prstGeom>
        </p:spPr>
      </p:pic>
      <p:pic>
        <p:nvPicPr>
          <p:cNvPr id="5" name="Picture 4">
            <a:extLst>
              <a:ext uri="{FF2B5EF4-FFF2-40B4-BE49-F238E27FC236}">
                <a16:creationId xmlns:a16="http://schemas.microsoft.com/office/drawing/2014/main" id="{3A1A3249-B3A2-B776-FC14-B16BACC96FF7}"/>
              </a:ext>
            </a:extLst>
          </p:cNvPr>
          <p:cNvPicPr>
            <a:picLocks noChangeAspect="1"/>
          </p:cNvPicPr>
          <p:nvPr/>
        </p:nvPicPr>
        <p:blipFill>
          <a:blip r:embed="rId5"/>
          <a:stretch>
            <a:fillRect/>
          </a:stretch>
        </p:blipFill>
        <p:spPr>
          <a:xfrm>
            <a:off x="2307249" y="1489688"/>
            <a:ext cx="794302" cy="772835"/>
          </a:xfrm>
          <a:prstGeom prst="rect">
            <a:avLst/>
          </a:prstGeom>
        </p:spPr>
      </p:pic>
      <p:pic>
        <p:nvPicPr>
          <p:cNvPr id="6" name="Picture 5">
            <a:extLst>
              <a:ext uri="{FF2B5EF4-FFF2-40B4-BE49-F238E27FC236}">
                <a16:creationId xmlns:a16="http://schemas.microsoft.com/office/drawing/2014/main" id="{55985E85-B976-402E-B9B0-6105F867861F}"/>
              </a:ext>
            </a:extLst>
          </p:cNvPr>
          <p:cNvPicPr>
            <a:picLocks noChangeAspect="1"/>
          </p:cNvPicPr>
          <p:nvPr/>
        </p:nvPicPr>
        <p:blipFill>
          <a:blip r:embed="rId5"/>
          <a:stretch>
            <a:fillRect/>
          </a:stretch>
        </p:blipFill>
        <p:spPr>
          <a:xfrm>
            <a:off x="2338815" y="2775538"/>
            <a:ext cx="794302" cy="772835"/>
          </a:xfrm>
          <a:prstGeom prst="rect">
            <a:avLst/>
          </a:prstGeom>
        </p:spPr>
      </p:pic>
      <p:pic>
        <p:nvPicPr>
          <p:cNvPr id="9" name="Picture 8">
            <a:extLst>
              <a:ext uri="{FF2B5EF4-FFF2-40B4-BE49-F238E27FC236}">
                <a16:creationId xmlns:a16="http://schemas.microsoft.com/office/drawing/2014/main" id="{27360945-BFC6-327D-117F-9239652D8FF1}"/>
              </a:ext>
            </a:extLst>
          </p:cNvPr>
          <p:cNvPicPr>
            <a:picLocks noChangeAspect="1"/>
          </p:cNvPicPr>
          <p:nvPr/>
        </p:nvPicPr>
        <p:blipFill>
          <a:blip r:embed="rId6"/>
          <a:stretch>
            <a:fillRect/>
          </a:stretch>
        </p:blipFill>
        <p:spPr>
          <a:xfrm rot="331265">
            <a:off x="3041490" y="2745205"/>
            <a:ext cx="243998" cy="438490"/>
          </a:xfrm>
          <a:prstGeom prst="rect">
            <a:avLst/>
          </a:prstGeom>
        </p:spPr>
      </p:pic>
      <p:pic>
        <p:nvPicPr>
          <p:cNvPr id="10" name="Picture 9">
            <a:extLst>
              <a:ext uri="{FF2B5EF4-FFF2-40B4-BE49-F238E27FC236}">
                <a16:creationId xmlns:a16="http://schemas.microsoft.com/office/drawing/2014/main" id="{F78A813F-D034-8547-C0AB-982F98112B27}"/>
              </a:ext>
            </a:extLst>
          </p:cNvPr>
          <p:cNvPicPr>
            <a:picLocks noChangeAspect="1"/>
          </p:cNvPicPr>
          <p:nvPr/>
        </p:nvPicPr>
        <p:blipFill>
          <a:blip r:embed="rId7"/>
          <a:stretch>
            <a:fillRect/>
          </a:stretch>
        </p:blipFill>
        <p:spPr>
          <a:xfrm>
            <a:off x="2950241" y="2855110"/>
            <a:ext cx="142473" cy="128226"/>
          </a:xfrm>
          <a:prstGeom prst="rect">
            <a:avLst/>
          </a:prstGeom>
        </p:spPr>
      </p:pic>
      <p:sp>
        <p:nvSpPr>
          <p:cNvPr id="13" name="Right Arrow 12">
            <a:extLst>
              <a:ext uri="{FF2B5EF4-FFF2-40B4-BE49-F238E27FC236}">
                <a16:creationId xmlns:a16="http://schemas.microsoft.com/office/drawing/2014/main" id="{FDFF02AE-2D93-9CB6-1123-4C1D5061D269}"/>
              </a:ext>
            </a:extLst>
          </p:cNvPr>
          <p:cNvSpPr/>
          <p:nvPr/>
        </p:nvSpPr>
        <p:spPr>
          <a:xfrm>
            <a:off x="3187388" y="1880367"/>
            <a:ext cx="320392" cy="12203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655B2CE5-A131-09B6-AA73-5817BAA9F137}"/>
              </a:ext>
            </a:extLst>
          </p:cNvPr>
          <p:cNvSpPr/>
          <p:nvPr/>
        </p:nvSpPr>
        <p:spPr>
          <a:xfrm>
            <a:off x="3258954" y="3064175"/>
            <a:ext cx="320392" cy="12203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774230AB-72D4-3E74-C58A-CA1282B38EBD}"/>
              </a:ext>
            </a:extLst>
          </p:cNvPr>
          <p:cNvSpPr/>
          <p:nvPr/>
        </p:nvSpPr>
        <p:spPr>
          <a:xfrm>
            <a:off x="4635972" y="1957294"/>
            <a:ext cx="320392" cy="12203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B840A5F8-18BA-B9DF-788C-93EF476471C4}"/>
              </a:ext>
            </a:extLst>
          </p:cNvPr>
          <p:cNvSpPr/>
          <p:nvPr/>
        </p:nvSpPr>
        <p:spPr>
          <a:xfrm>
            <a:off x="4635972" y="3003160"/>
            <a:ext cx="320392" cy="12203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B0D7F6B-6B10-2AAB-3E9F-28AF86919B97}"/>
              </a:ext>
            </a:extLst>
          </p:cNvPr>
          <p:cNvPicPr>
            <a:picLocks noChangeAspect="1"/>
          </p:cNvPicPr>
          <p:nvPr/>
        </p:nvPicPr>
        <p:blipFill>
          <a:blip r:embed="rId8"/>
          <a:stretch>
            <a:fillRect/>
          </a:stretch>
        </p:blipFill>
        <p:spPr>
          <a:xfrm>
            <a:off x="5101187" y="1609866"/>
            <a:ext cx="232718" cy="408443"/>
          </a:xfrm>
          <a:prstGeom prst="rect">
            <a:avLst/>
          </a:prstGeom>
        </p:spPr>
      </p:pic>
      <p:pic>
        <p:nvPicPr>
          <p:cNvPr id="18" name="Picture 17">
            <a:extLst>
              <a:ext uri="{FF2B5EF4-FFF2-40B4-BE49-F238E27FC236}">
                <a16:creationId xmlns:a16="http://schemas.microsoft.com/office/drawing/2014/main" id="{645FEA48-BA45-00BA-AD1C-96A25F18553F}"/>
              </a:ext>
            </a:extLst>
          </p:cNvPr>
          <p:cNvPicPr>
            <a:picLocks noChangeAspect="1"/>
          </p:cNvPicPr>
          <p:nvPr/>
        </p:nvPicPr>
        <p:blipFill>
          <a:blip r:embed="rId8"/>
          <a:stretch>
            <a:fillRect/>
          </a:stretch>
        </p:blipFill>
        <p:spPr>
          <a:xfrm>
            <a:off x="5263172" y="1610442"/>
            <a:ext cx="232718" cy="408443"/>
          </a:xfrm>
          <a:prstGeom prst="rect">
            <a:avLst/>
          </a:prstGeom>
        </p:spPr>
      </p:pic>
      <p:pic>
        <p:nvPicPr>
          <p:cNvPr id="20" name="Picture 19">
            <a:extLst>
              <a:ext uri="{FF2B5EF4-FFF2-40B4-BE49-F238E27FC236}">
                <a16:creationId xmlns:a16="http://schemas.microsoft.com/office/drawing/2014/main" id="{5D2A08CD-52C9-860B-7166-DF0D87A23BF6}"/>
              </a:ext>
            </a:extLst>
          </p:cNvPr>
          <p:cNvPicPr>
            <a:picLocks noChangeAspect="1"/>
          </p:cNvPicPr>
          <p:nvPr/>
        </p:nvPicPr>
        <p:blipFill>
          <a:blip r:embed="rId8"/>
          <a:stretch>
            <a:fillRect/>
          </a:stretch>
        </p:blipFill>
        <p:spPr>
          <a:xfrm>
            <a:off x="5438356" y="1609866"/>
            <a:ext cx="232718" cy="408443"/>
          </a:xfrm>
          <a:prstGeom prst="rect">
            <a:avLst/>
          </a:prstGeom>
        </p:spPr>
      </p:pic>
      <p:pic>
        <p:nvPicPr>
          <p:cNvPr id="23" name="Picture 22">
            <a:extLst>
              <a:ext uri="{FF2B5EF4-FFF2-40B4-BE49-F238E27FC236}">
                <a16:creationId xmlns:a16="http://schemas.microsoft.com/office/drawing/2014/main" id="{3AFED507-C6DA-BC3D-01F1-C50D390D52E8}"/>
              </a:ext>
            </a:extLst>
          </p:cNvPr>
          <p:cNvPicPr>
            <a:picLocks noChangeAspect="1"/>
          </p:cNvPicPr>
          <p:nvPr/>
        </p:nvPicPr>
        <p:blipFill>
          <a:blip r:embed="rId8"/>
          <a:stretch>
            <a:fillRect/>
          </a:stretch>
        </p:blipFill>
        <p:spPr>
          <a:xfrm>
            <a:off x="5110772" y="2003773"/>
            <a:ext cx="232718" cy="408443"/>
          </a:xfrm>
          <a:prstGeom prst="rect">
            <a:avLst/>
          </a:prstGeom>
        </p:spPr>
      </p:pic>
      <p:pic>
        <p:nvPicPr>
          <p:cNvPr id="28" name="Picture 27">
            <a:extLst>
              <a:ext uri="{FF2B5EF4-FFF2-40B4-BE49-F238E27FC236}">
                <a16:creationId xmlns:a16="http://schemas.microsoft.com/office/drawing/2014/main" id="{FA06DEC8-495C-3C57-8245-FF31B53D9503}"/>
              </a:ext>
            </a:extLst>
          </p:cNvPr>
          <p:cNvPicPr>
            <a:picLocks noChangeAspect="1"/>
          </p:cNvPicPr>
          <p:nvPr/>
        </p:nvPicPr>
        <p:blipFill>
          <a:blip r:embed="rId8"/>
          <a:stretch>
            <a:fillRect/>
          </a:stretch>
        </p:blipFill>
        <p:spPr>
          <a:xfrm>
            <a:off x="5289989" y="2003128"/>
            <a:ext cx="232718" cy="408443"/>
          </a:xfrm>
          <a:prstGeom prst="rect">
            <a:avLst/>
          </a:prstGeom>
        </p:spPr>
      </p:pic>
      <p:pic>
        <p:nvPicPr>
          <p:cNvPr id="37" name="Picture 36">
            <a:extLst>
              <a:ext uri="{FF2B5EF4-FFF2-40B4-BE49-F238E27FC236}">
                <a16:creationId xmlns:a16="http://schemas.microsoft.com/office/drawing/2014/main" id="{8E53B488-2A1E-843F-BFCA-2262F61D9F5D}"/>
              </a:ext>
            </a:extLst>
          </p:cNvPr>
          <p:cNvPicPr>
            <a:picLocks noChangeAspect="1"/>
          </p:cNvPicPr>
          <p:nvPr/>
        </p:nvPicPr>
        <p:blipFill>
          <a:blip r:embed="rId8"/>
          <a:stretch>
            <a:fillRect/>
          </a:stretch>
        </p:blipFill>
        <p:spPr>
          <a:xfrm>
            <a:off x="5480532" y="2010431"/>
            <a:ext cx="232718" cy="408443"/>
          </a:xfrm>
          <a:prstGeom prst="rect">
            <a:avLst/>
          </a:prstGeom>
        </p:spPr>
      </p:pic>
      <p:pic>
        <p:nvPicPr>
          <p:cNvPr id="39" name="Picture 38">
            <a:extLst>
              <a:ext uri="{FF2B5EF4-FFF2-40B4-BE49-F238E27FC236}">
                <a16:creationId xmlns:a16="http://schemas.microsoft.com/office/drawing/2014/main" id="{403357D9-0CE3-4380-07B6-548CDB98AA28}"/>
              </a:ext>
            </a:extLst>
          </p:cNvPr>
          <p:cNvPicPr>
            <a:picLocks noChangeAspect="1"/>
          </p:cNvPicPr>
          <p:nvPr/>
        </p:nvPicPr>
        <p:blipFill>
          <a:blip r:embed="rId8"/>
          <a:stretch>
            <a:fillRect/>
          </a:stretch>
        </p:blipFill>
        <p:spPr>
          <a:xfrm>
            <a:off x="5808116" y="1609866"/>
            <a:ext cx="232718" cy="408443"/>
          </a:xfrm>
          <a:prstGeom prst="rect">
            <a:avLst/>
          </a:prstGeom>
        </p:spPr>
      </p:pic>
      <p:pic>
        <p:nvPicPr>
          <p:cNvPr id="41" name="Picture 40">
            <a:extLst>
              <a:ext uri="{FF2B5EF4-FFF2-40B4-BE49-F238E27FC236}">
                <a16:creationId xmlns:a16="http://schemas.microsoft.com/office/drawing/2014/main" id="{FCE81D12-1EA8-F1C7-005F-F3793EE79AF0}"/>
              </a:ext>
            </a:extLst>
          </p:cNvPr>
          <p:cNvPicPr>
            <a:picLocks noChangeAspect="1"/>
          </p:cNvPicPr>
          <p:nvPr/>
        </p:nvPicPr>
        <p:blipFill>
          <a:blip r:embed="rId8"/>
          <a:stretch>
            <a:fillRect/>
          </a:stretch>
        </p:blipFill>
        <p:spPr>
          <a:xfrm>
            <a:off x="5657875" y="1992203"/>
            <a:ext cx="232718" cy="408443"/>
          </a:xfrm>
          <a:prstGeom prst="rect">
            <a:avLst/>
          </a:prstGeom>
        </p:spPr>
      </p:pic>
      <p:pic>
        <p:nvPicPr>
          <p:cNvPr id="43" name="Picture 42">
            <a:extLst>
              <a:ext uri="{FF2B5EF4-FFF2-40B4-BE49-F238E27FC236}">
                <a16:creationId xmlns:a16="http://schemas.microsoft.com/office/drawing/2014/main" id="{A149E3C3-9D63-C3D4-D117-67D1B91493FC}"/>
              </a:ext>
            </a:extLst>
          </p:cNvPr>
          <p:cNvPicPr>
            <a:picLocks noChangeAspect="1"/>
          </p:cNvPicPr>
          <p:nvPr/>
        </p:nvPicPr>
        <p:blipFill>
          <a:blip r:embed="rId8"/>
          <a:stretch>
            <a:fillRect/>
          </a:stretch>
        </p:blipFill>
        <p:spPr>
          <a:xfrm>
            <a:off x="5819505" y="1983949"/>
            <a:ext cx="232718" cy="408443"/>
          </a:xfrm>
          <a:prstGeom prst="rect">
            <a:avLst/>
          </a:prstGeom>
        </p:spPr>
      </p:pic>
      <p:pic>
        <p:nvPicPr>
          <p:cNvPr id="44" name="Picture 43">
            <a:extLst>
              <a:ext uri="{FF2B5EF4-FFF2-40B4-BE49-F238E27FC236}">
                <a16:creationId xmlns:a16="http://schemas.microsoft.com/office/drawing/2014/main" id="{990BA4D4-E668-9A02-E927-79E568E03C8D}"/>
              </a:ext>
            </a:extLst>
          </p:cNvPr>
          <p:cNvPicPr>
            <a:picLocks noChangeAspect="1"/>
          </p:cNvPicPr>
          <p:nvPr/>
        </p:nvPicPr>
        <p:blipFill>
          <a:blip r:embed="rId8"/>
          <a:stretch>
            <a:fillRect/>
          </a:stretch>
        </p:blipFill>
        <p:spPr>
          <a:xfrm>
            <a:off x="6005819" y="2010430"/>
            <a:ext cx="232718" cy="408443"/>
          </a:xfrm>
          <a:prstGeom prst="rect">
            <a:avLst/>
          </a:prstGeom>
        </p:spPr>
      </p:pic>
      <p:pic>
        <p:nvPicPr>
          <p:cNvPr id="48" name="Picture 47">
            <a:extLst>
              <a:ext uri="{FF2B5EF4-FFF2-40B4-BE49-F238E27FC236}">
                <a16:creationId xmlns:a16="http://schemas.microsoft.com/office/drawing/2014/main" id="{97E53295-E267-9030-CCED-9DB5976D1BE5}"/>
              </a:ext>
            </a:extLst>
          </p:cNvPr>
          <p:cNvPicPr>
            <a:picLocks noChangeAspect="1"/>
          </p:cNvPicPr>
          <p:nvPr/>
        </p:nvPicPr>
        <p:blipFill>
          <a:blip r:embed="rId8"/>
          <a:stretch>
            <a:fillRect/>
          </a:stretch>
        </p:blipFill>
        <p:spPr>
          <a:xfrm>
            <a:off x="6005819" y="1609865"/>
            <a:ext cx="232718" cy="408443"/>
          </a:xfrm>
          <a:prstGeom prst="rect">
            <a:avLst/>
          </a:prstGeom>
        </p:spPr>
      </p:pic>
      <p:pic>
        <p:nvPicPr>
          <p:cNvPr id="54" name="Picture 53">
            <a:extLst>
              <a:ext uri="{FF2B5EF4-FFF2-40B4-BE49-F238E27FC236}">
                <a16:creationId xmlns:a16="http://schemas.microsoft.com/office/drawing/2014/main" id="{8F34A725-66F1-7E38-FBDD-9C42233262A5}"/>
              </a:ext>
            </a:extLst>
          </p:cNvPr>
          <p:cNvPicPr>
            <a:picLocks noChangeAspect="1"/>
          </p:cNvPicPr>
          <p:nvPr/>
        </p:nvPicPr>
        <p:blipFill>
          <a:blip r:embed="rId8"/>
          <a:stretch>
            <a:fillRect/>
          </a:stretch>
        </p:blipFill>
        <p:spPr>
          <a:xfrm>
            <a:off x="5127582" y="2789602"/>
            <a:ext cx="232718" cy="408443"/>
          </a:xfrm>
          <a:prstGeom prst="rect">
            <a:avLst/>
          </a:prstGeom>
        </p:spPr>
      </p:pic>
      <p:pic>
        <p:nvPicPr>
          <p:cNvPr id="57" name="Picture 56">
            <a:extLst>
              <a:ext uri="{FF2B5EF4-FFF2-40B4-BE49-F238E27FC236}">
                <a16:creationId xmlns:a16="http://schemas.microsoft.com/office/drawing/2014/main" id="{5D85B253-FF6A-77A4-F181-0329B531F465}"/>
              </a:ext>
            </a:extLst>
          </p:cNvPr>
          <p:cNvPicPr>
            <a:picLocks noChangeAspect="1"/>
          </p:cNvPicPr>
          <p:nvPr/>
        </p:nvPicPr>
        <p:blipFill>
          <a:blip r:embed="rId8"/>
          <a:stretch>
            <a:fillRect/>
          </a:stretch>
        </p:blipFill>
        <p:spPr>
          <a:xfrm>
            <a:off x="5320429" y="2776549"/>
            <a:ext cx="232718" cy="408443"/>
          </a:xfrm>
          <a:prstGeom prst="rect">
            <a:avLst/>
          </a:prstGeom>
        </p:spPr>
      </p:pic>
      <p:pic>
        <p:nvPicPr>
          <p:cNvPr id="58" name="Picture 57">
            <a:extLst>
              <a:ext uri="{FF2B5EF4-FFF2-40B4-BE49-F238E27FC236}">
                <a16:creationId xmlns:a16="http://schemas.microsoft.com/office/drawing/2014/main" id="{60BE2FDD-7318-BA35-7DD7-7D8A8FFF63B1}"/>
              </a:ext>
            </a:extLst>
          </p:cNvPr>
          <p:cNvPicPr>
            <a:picLocks noChangeAspect="1"/>
          </p:cNvPicPr>
          <p:nvPr/>
        </p:nvPicPr>
        <p:blipFill>
          <a:blip r:embed="rId8"/>
          <a:stretch>
            <a:fillRect/>
          </a:stretch>
        </p:blipFill>
        <p:spPr>
          <a:xfrm>
            <a:off x="5834960" y="2782338"/>
            <a:ext cx="232718" cy="408443"/>
          </a:xfrm>
          <a:prstGeom prst="rect">
            <a:avLst/>
          </a:prstGeom>
        </p:spPr>
      </p:pic>
      <p:pic>
        <p:nvPicPr>
          <p:cNvPr id="59" name="Picture 58">
            <a:extLst>
              <a:ext uri="{FF2B5EF4-FFF2-40B4-BE49-F238E27FC236}">
                <a16:creationId xmlns:a16="http://schemas.microsoft.com/office/drawing/2014/main" id="{5208325A-553E-8C3F-2E19-07E653CF3755}"/>
              </a:ext>
            </a:extLst>
          </p:cNvPr>
          <p:cNvPicPr>
            <a:picLocks noChangeAspect="1"/>
          </p:cNvPicPr>
          <p:nvPr/>
        </p:nvPicPr>
        <p:blipFill>
          <a:blip r:embed="rId8"/>
          <a:stretch>
            <a:fillRect/>
          </a:stretch>
        </p:blipFill>
        <p:spPr>
          <a:xfrm>
            <a:off x="5507317" y="3194595"/>
            <a:ext cx="232718" cy="408443"/>
          </a:xfrm>
          <a:prstGeom prst="rect">
            <a:avLst/>
          </a:prstGeom>
        </p:spPr>
      </p:pic>
      <p:pic>
        <p:nvPicPr>
          <p:cNvPr id="60" name="Picture 59">
            <a:extLst>
              <a:ext uri="{FF2B5EF4-FFF2-40B4-BE49-F238E27FC236}">
                <a16:creationId xmlns:a16="http://schemas.microsoft.com/office/drawing/2014/main" id="{32879227-BC28-A304-6123-FD958DBC5009}"/>
              </a:ext>
            </a:extLst>
          </p:cNvPr>
          <p:cNvPicPr>
            <a:picLocks noChangeAspect="1"/>
          </p:cNvPicPr>
          <p:nvPr/>
        </p:nvPicPr>
        <p:blipFill>
          <a:blip r:embed="rId8"/>
          <a:stretch>
            <a:fillRect/>
          </a:stretch>
        </p:blipFill>
        <p:spPr>
          <a:xfrm>
            <a:off x="6022731" y="3166302"/>
            <a:ext cx="232718" cy="408443"/>
          </a:xfrm>
          <a:prstGeom prst="rect">
            <a:avLst/>
          </a:prstGeom>
        </p:spPr>
      </p:pic>
      <p:pic>
        <p:nvPicPr>
          <p:cNvPr id="61" name="Picture 60">
            <a:extLst>
              <a:ext uri="{FF2B5EF4-FFF2-40B4-BE49-F238E27FC236}">
                <a16:creationId xmlns:a16="http://schemas.microsoft.com/office/drawing/2014/main" id="{64AEEAEB-E4C5-917D-EA2C-38BCF45D6B53}"/>
              </a:ext>
            </a:extLst>
          </p:cNvPr>
          <p:cNvPicPr>
            <a:picLocks noChangeAspect="1"/>
          </p:cNvPicPr>
          <p:nvPr/>
        </p:nvPicPr>
        <p:blipFill>
          <a:blip r:embed="rId9"/>
          <a:stretch>
            <a:fillRect/>
          </a:stretch>
        </p:blipFill>
        <p:spPr>
          <a:xfrm>
            <a:off x="5661828" y="1623448"/>
            <a:ext cx="202414" cy="382338"/>
          </a:xfrm>
          <a:prstGeom prst="rect">
            <a:avLst/>
          </a:prstGeom>
        </p:spPr>
      </p:pic>
      <p:pic>
        <p:nvPicPr>
          <p:cNvPr id="62" name="Picture 61">
            <a:extLst>
              <a:ext uri="{FF2B5EF4-FFF2-40B4-BE49-F238E27FC236}">
                <a16:creationId xmlns:a16="http://schemas.microsoft.com/office/drawing/2014/main" id="{12B6B614-97B6-A664-6C53-E0A818EC76EC}"/>
              </a:ext>
            </a:extLst>
          </p:cNvPr>
          <p:cNvPicPr>
            <a:picLocks noChangeAspect="1"/>
          </p:cNvPicPr>
          <p:nvPr/>
        </p:nvPicPr>
        <p:blipFill>
          <a:blip r:embed="rId9"/>
          <a:stretch>
            <a:fillRect/>
          </a:stretch>
        </p:blipFill>
        <p:spPr>
          <a:xfrm>
            <a:off x="5513441" y="2790752"/>
            <a:ext cx="202414" cy="382338"/>
          </a:xfrm>
          <a:prstGeom prst="rect">
            <a:avLst/>
          </a:prstGeom>
        </p:spPr>
      </p:pic>
      <p:pic>
        <p:nvPicPr>
          <p:cNvPr id="63" name="Picture 62">
            <a:extLst>
              <a:ext uri="{FF2B5EF4-FFF2-40B4-BE49-F238E27FC236}">
                <a16:creationId xmlns:a16="http://schemas.microsoft.com/office/drawing/2014/main" id="{518E183F-1768-60CF-C52F-7C831415066B}"/>
              </a:ext>
            </a:extLst>
          </p:cNvPr>
          <p:cNvPicPr>
            <a:picLocks noChangeAspect="1"/>
          </p:cNvPicPr>
          <p:nvPr/>
        </p:nvPicPr>
        <p:blipFill>
          <a:blip r:embed="rId9"/>
          <a:stretch>
            <a:fillRect/>
          </a:stretch>
        </p:blipFill>
        <p:spPr>
          <a:xfrm>
            <a:off x="5689270" y="2800624"/>
            <a:ext cx="202414" cy="382338"/>
          </a:xfrm>
          <a:prstGeom prst="rect">
            <a:avLst/>
          </a:prstGeom>
        </p:spPr>
      </p:pic>
      <p:pic>
        <p:nvPicPr>
          <p:cNvPr id="64" name="Picture 63">
            <a:extLst>
              <a:ext uri="{FF2B5EF4-FFF2-40B4-BE49-F238E27FC236}">
                <a16:creationId xmlns:a16="http://schemas.microsoft.com/office/drawing/2014/main" id="{9CF3551F-653C-1B6B-87CC-EFC085659A8D}"/>
              </a:ext>
            </a:extLst>
          </p:cNvPr>
          <p:cNvPicPr>
            <a:picLocks noChangeAspect="1"/>
          </p:cNvPicPr>
          <p:nvPr/>
        </p:nvPicPr>
        <p:blipFill>
          <a:blip r:embed="rId9"/>
          <a:stretch>
            <a:fillRect/>
          </a:stretch>
        </p:blipFill>
        <p:spPr>
          <a:xfrm>
            <a:off x="6050919" y="2779617"/>
            <a:ext cx="202414" cy="382338"/>
          </a:xfrm>
          <a:prstGeom prst="rect">
            <a:avLst/>
          </a:prstGeom>
        </p:spPr>
      </p:pic>
      <p:pic>
        <p:nvPicPr>
          <p:cNvPr id="65" name="Picture 64">
            <a:extLst>
              <a:ext uri="{FF2B5EF4-FFF2-40B4-BE49-F238E27FC236}">
                <a16:creationId xmlns:a16="http://schemas.microsoft.com/office/drawing/2014/main" id="{1ABD02B9-6E50-9444-D0FF-745BDF2BDEA3}"/>
              </a:ext>
            </a:extLst>
          </p:cNvPr>
          <p:cNvPicPr>
            <a:picLocks noChangeAspect="1"/>
          </p:cNvPicPr>
          <p:nvPr/>
        </p:nvPicPr>
        <p:blipFill>
          <a:blip r:embed="rId9"/>
          <a:stretch>
            <a:fillRect/>
          </a:stretch>
        </p:blipFill>
        <p:spPr>
          <a:xfrm>
            <a:off x="5165467" y="3207685"/>
            <a:ext cx="202414" cy="382338"/>
          </a:xfrm>
          <a:prstGeom prst="rect">
            <a:avLst/>
          </a:prstGeom>
        </p:spPr>
      </p:pic>
      <p:pic>
        <p:nvPicPr>
          <p:cNvPr id="66" name="Picture 65">
            <a:extLst>
              <a:ext uri="{FF2B5EF4-FFF2-40B4-BE49-F238E27FC236}">
                <a16:creationId xmlns:a16="http://schemas.microsoft.com/office/drawing/2014/main" id="{BE2A3A02-8716-E1F8-D315-7B0ADE251B88}"/>
              </a:ext>
            </a:extLst>
          </p:cNvPr>
          <p:cNvPicPr>
            <a:picLocks noChangeAspect="1"/>
          </p:cNvPicPr>
          <p:nvPr/>
        </p:nvPicPr>
        <p:blipFill>
          <a:blip r:embed="rId9"/>
          <a:stretch>
            <a:fillRect/>
          </a:stretch>
        </p:blipFill>
        <p:spPr>
          <a:xfrm>
            <a:off x="5367881" y="3211135"/>
            <a:ext cx="202414" cy="382338"/>
          </a:xfrm>
          <a:prstGeom prst="rect">
            <a:avLst/>
          </a:prstGeom>
        </p:spPr>
      </p:pic>
      <p:pic>
        <p:nvPicPr>
          <p:cNvPr id="67" name="Picture 66">
            <a:extLst>
              <a:ext uri="{FF2B5EF4-FFF2-40B4-BE49-F238E27FC236}">
                <a16:creationId xmlns:a16="http://schemas.microsoft.com/office/drawing/2014/main" id="{50DAFE20-F73C-BDC4-C13A-7054388548A2}"/>
              </a:ext>
            </a:extLst>
          </p:cNvPr>
          <p:cNvPicPr>
            <a:picLocks noChangeAspect="1"/>
          </p:cNvPicPr>
          <p:nvPr/>
        </p:nvPicPr>
        <p:blipFill>
          <a:blip r:embed="rId9"/>
          <a:stretch>
            <a:fillRect/>
          </a:stretch>
        </p:blipFill>
        <p:spPr>
          <a:xfrm>
            <a:off x="5711643" y="3211135"/>
            <a:ext cx="202414" cy="382338"/>
          </a:xfrm>
          <a:prstGeom prst="rect">
            <a:avLst/>
          </a:prstGeom>
        </p:spPr>
      </p:pic>
      <p:pic>
        <p:nvPicPr>
          <p:cNvPr id="68" name="Picture 67">
            <a:extLst>
              <a:ext uri="{FF2B5EF4-FFF2-40B4-BE49-F238E27FC236}">
                <a16:creationId xmlns:a16="http://schemas.microsoft.com/office/drawing/2014/main" id="{4B92B8B6-AF7A-DF7A-19CA-CD4BCF0C377D}"/>
              </a:ext>
            </a:extLst>
          </p:cNvPr>
          <p:cNvPicPr>
            <a:picLocks noChangeAspect="1"/>
          </p:cNvPicPr>
          <p:nvPr/>
        </p:nvPicPr>
        <p:blipFill>
          <a:blip r:embed="rId9"/>
          <a:stretch>
            <a:fillRect/>
          </a:stretch>
        </p:blipFill>
        <p:spPr>
          <a:xfrm>
            <a:off x="5882339" y="3200653"/>
            <a:ext cx="202414" cy="382338"/>
          </a:xfrm>
          <a:prstGeom prst="rect">
            <a:avLst/>
          </a:prstGeom>
        </p:spPr>
      </p:pic>
      <p:sp>
        <p:nvSpPr>
          <p:cNvPr id="69" name="TextBox 68">
            <a:extLst>
              <a:ext uri="{FF2B5EF4-FFF2-40B4-BE49-F238E27FC236}">
                <a16:creationId xmlns:a16="http://schemas.microsoft.com/office/drawing/2014/main" id="{63814B35-424A-5E12-5CAF-32571D8A6E20}"/>
              </a:ext>
            </a:extLst>
          </p:cNvPr>
          <p:cNvSpPr txBox="1"/>
          <p:nvPr/>
        </p:nvSpPr>
        <p:spPr>
          <a:xfrm>
            <a:off x="2385336" y="2128630"/>
            <a:ext cx="879396" cy="400110"/>
          </a:xfrm>
          <a:prstGeom prst="rect">
            <a:avLst/>
          </a:prstGeom>
          <a:noFill/>
        </p:spPr>
        <p:txBody>
          <a:bodyPr wrap="square" rtlCol="0">
            <a:spAutoFit/>
          </a:bodyPr>
          <a:lstStyle/>
          <a:p>
            <a:r>
              <a:rPr lang="en-US" sz="1000" b="1" dirty="0">
                <a:solidFill>
                  <a:schemeClr val="accent6">
                    <a:lumMod val="50000"/>
                  </a:schemeClr>
                </a:solidFill>
              </a:rPr>
              <a:t>Healthy transplant</a:t>
            </a:r>
          </a:p>
        </p:txBody>
      </p:sp>
      <p:sp>
        <p:nvSpPr>
          <p:cNvPr id="70" name="TextBox 69">
            <a:extLst>
              <a:ext uri="{FF2B5EF4-FFF2-40B4-BE49-F238E27FC236}">
                <a16:creationId xmlns:a16="http://schemas.microsoft.com/office/drawing/2014/main" id="{0E71CEB9-3B03-8D4B-2F9B-DE10C52B5C91}"/>
              </a:ext>
            </a:extLst>
          </p:cNvPr>
          <p:cNvSpPr txBox="1"/>
          <p:nvPr/>
        </p:nvSpPr>
        <p:spPr>
          <a:xfrm>
            <a:off x="2385336" y="3515897"/>
            <a:ext cx="879396" cy="400110"/>
          </a:xfrm>
          <a:prstGeom prst="rect">
            <a:avLst/>
          </a:prstGeom>
          <a:noFill/>
        </p:spPr>
        <p:txBody>
          <a:bodyPr wrap="square" rtlCol="0">
            <a:spAutoFit/>
          </a:bodyPr>
          <a:lstStyle/>
          <a:p>
            <a:r>
              <a:rPr lang="en-US" sz="1000" b="1" dirty="0">
                <a:solidFill>
                  <a:srgbClr val="C00000"/>
                </a:solidFill>
              </a:rPr>
              <a:t>Transplant rejection</a:t>
            </a:r>
          </a:p>
        </p:txBody>
      </p:sp>
      <p:sp>
        <p:nvSpPr>
          <p:cNvPr id="71" name="TextBox 70">
            <a:extLst>
              <a:ext uri="{FF2B5EF4-FFF2-40B4-BE49-F238E27FC236}">
                <a16:creationId xmlns:a16="http://schemas.microsoft.com/office/drawing/2014/main" id="{DC03C9BE-F89D-7A26-2D8D-B2015CBFAB92}"/>
              </a:ext>
            </a:extLst>
          </p:cNvPr>
          <p:cNvSpPr txBox="1"/>
          <p:nvPr/>
        </p:nvSpPr>
        <p:spPr>
          <a:xfrm>
            <a:off x="6353763" y="1754042"/>
            <a:ext cx="1493588" cy="553998"/>
          </a:xfrm>
          <a:prstGeom prst="rect">
            <a:avLst/>
          </a:prstGeom>
          <a:noFill/>
        </p:spPr>
        <p:txBody>
          <a:bodyPr wrap="square" rtlCol="0">
            <a:spAutoFit/>
          </a:bodyPr>
          <a:lstStyle/>
          <a:p>
            <a:r>
              <a:rPr lang="en-US" sz="1000" b="1" dirty="0">
                <a:solidFill>
                  <a:schemeClr val="accent6">
                    <a:lumMod val="50000"/>
                  </a:schemeClr>
                </a:solidFill>
              </a:rPr>
              <a:t>Normal levels of donor-derived cell-free DNA (dd-</a:t>
            </a:r>
            <a:r>
              <a:rPr lang="en-US" sz="1000" b="1" dirty="0" err="1">
                <a:solidFill>
                  <a:schemeClr val="accent6">
                    <a:lumMod val="50000"/>
                  </a:schemeClr>
                </a:solidFill>
              </a:rPr>
              <a:t>cfDNA</a:t>
            </a:r>
            <a:r>
              <a:rPr lang="en-US" sz="1000" b="1" dirty="0">
                <a:solidFill>
                  <a:schemeClr val="accent6">
                    <a:lumMod val="50000"/>
                  </a:schemeClr>
                </a:solidFill>
              </a:rPr>
              <a:t>)</a:t>
            </a:r>
          </a:p>
        </p:txBody>
      </p:sp>
      <p:sp>
        <p:nvSpPr>
          <p:cNvPr id="72" name="TextBox 71">
            <a:extLst>
              <a:ext uri="{FF2B5EF4-FFF2-40B4-BE49-F238E27FC236}">
                <a16:creationId xmlns:a16="http://schemas.microsoft.com/office/drawing/2014/main" id="{52B9CD38-7B63-AD7F-271F-738501DDD4B7}"/>
              </a:ext>
            </a:extLst>
          </p:cNvPr>
          <p:cNvSpPr txBox="1"/>
          <p:nvPr/>
        </p:nvSpPr>
        <p:spPr>
          <a:xfrm>
            <a:off x="6349490" y="2837752"/>
            <a:ext cx="1493588" cy="553998"/>
          </a:xfrm>
          <a:prstGeom prst="rect">
            <a:avLst/>
          </a:prstGeom>
          <a:noFill/>
        </p:spPr>
        <p:txBody>
          <a:bodyPr wrap="square" rtlCol="0">
            <a:spAutoFit/>
          </a:bodyPr>
          <a:lstStyle/>
          <a:p>
            <a:r>
              <a:rPr lang="en-US" sz="1000" b="1" dirty="0">
                <a:solidFill>
                  <a:srgbClr val="C00000"/>
                </a:solidFill>
              </a:rPr>
              <a:t>Elevated levels of donor-derived cell-free DNA (dd-</a:t>
            </a:r>
            <a:r>
              <a:rPr lang="en-US" sz="1000" b="1" dirty="0" err="1">
                <a:solidFill>
                  <a:srgbClr val="C00000"/>
                </a:solidFill>
              </a:rPr>
              <a:t>cfDNA</a:t>
            </a:r>
            <a:r>
              <a:rPr lang="en-US" sz="1000" b="1" dirty="0">
                <a:solidFill>
                  <a:srgbClr val="C00000"/>
                </a:solidFill>
              </a:rPr>
              <a:t>)</a:t>
            </a:r>
          </a:p>
        </p:txBody>
      </p:sp>
      <p:sp>
        <p:nvSpPr>
          <p:cNvPr id="73" name="Rounded Rectangle 72">
            <a:extLst>
              <a:ext uri="{FF2B5EF4-FFF2-40B4-BE49-F238E27FC236}">
                <a16:creationId xmlns:a16="http://schemas.microsoft.com/office/drawing/2014/main" id="{9F4AD0A7-8771-1A06-8A5C-643426CC8196}"/>
              </a:ext>
            </a:extLst>
          </p:cNvPr>
          <p:cNvSpPr/>
          <p:nvPr/>
        </p:nvSpPr>
        <p:spPr>
          <a:xfrm>
            <a:off x="871184" y="4077664"/>
            <a:ext cx="6971894" cy="67223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How do you differentiate between donor-derived and recipient-derived cfDNA ?</a:t>
            </a:r>
          </a:p>
        </p:txBody>
      </p:sp>
      <p:sp>
        <p:nvSpPr>
          <p:cNvPr id="7" name="Slide Number Placeholder 6">
            <a:extLst>
              <a:ext uri="{FF2B5EF4-FFF2-40B4-BE49-F238E27FC236}">
                <a16:creationId xmlns:a16="http://schemas.microsoft.com/office/drawing/2014/main" id="{76D0F287-3DBC-27FD-7389-04BF83AB53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8" name="TextBox 7">
            <a:extLst>
              <a:ext uri="{FF2B5EF4-FFF2-40B4-BE49-F238E27FC236}">
                <a16:creationId xmlns:a16="http://schemas.microsoft.com/office/drawing/2014/main" id="{989CCD98-F235-DF0B-3C6E-AD4AC2BA09C8}"/>
              </a:ext>
            </a:extLst>
          </p:cNvPr>
          <p:cNvSpPr txBox="1"/>
          <p:nvPr/>
        </p:nvSpPr>
        <p:spPr>
          <a:xfrm>
            <a:off x="5740035" y="3772320"/>
            <a:ext cx="2098651" cy="215444"/>
          </a:xfrm>
          <a:prstGeom prst="rect">
            <a:avLst/>
          </a:prstGeom>
          <a:noFill/>
        </p:spPr>
        <p:txBody>
          <a:bodyPr wrap="none" rtlCol="0">
            <a:spAutoFit/>
          </a:bodyPr>
          <a:lstStyle/>
          <a:p>
            <a:r>
              <a:rPr lang="en-US" sz="800" dirty="0"/>
              <a:t>Sourced from </a:t>
            </a:r>
            <a:r>
              <a:rPr lang="en-IN" sz="800" b="0" i="0" dirty="0">
                <a:solidFill>
                  <a:srgbClr val="222222"/>
                </a:solidFill>
                <a:effectLst/>
                <a:latin typeface="Arial" panose="020B0604020202020204" pitchFamily="34" charset="0"/>
              </a:rPr>
              <a:t>Paul, Rohan S., et al., 2021</a:t>
            </a:r>
            <a:endParaRPr lang="en-US" sz="800" dirty="0"/>
          </a:p>
        </p:txBody>
      </p:sp>
    </p:spTree>
    <p:extLst>
      <p:ext uri="{BB962C8B-B14F-4D97-AF65-F5344CB8AC3E}">
        <p14:creationId xmlns:p14="http://schemas.microsoft.com/office/powerpoint/2010/main" val="127318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69" grpId="0"/>
      <p:bldP spid="70" grpId="0"/>
      <p:bldP spid="71" grpId="0"/>
      <p:bldP spid="72" grpId="0"/>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E9B93-5162-D1CE-FE9B-AA07A20AF0FB}"/>
              </a:ext>
            </a:extLst>
          </p:cNvPr>
          <p:cNvSpPr>
            <a:spLocks noGrp="1"/>
          </p:cNvSpPr>
          <p:nvPr>
            <p:ph type="title"/>
          </p:nvPr>
        </p:nvSpPr>
        <p:spPr>
          <a:xfrm>
            <a:off x="630936" y="250983"/>
            <a:ext cx="7882128" cy="807685"/>
          </a:xfrm>
        </p:spPr>
        <p:txBody>
          <a:bodyPr vert="horz" lIns="91440" tIns="45720" rIns="91440" bIns="45720" rtlCol="0" anchor="ctr">
            <a:normAutofit/>
          </a:bodyPr>
          <a:lstStyle/>
          <a:p>
            <a:pPr defTabSz="914400">
              <a:spcBef>
                <a:spcPct val="0"/>
              </a:spcBef>
            </a:pPr>
            <a:r>
              <a:rPr lang="en-US" sz="3000" dirty="0"/>
              <a:t>SNP-based dd-</a:t>
            </a:r>
            <a:r>
              <a:rPr lang="en-US" sz="3000" dirty="0" err="1"/>
              <a:t>cfDNA</a:t>
            </a:r>
            <a:r>
              <a:rPr lang="en-US" sz="3000" dirty="0"/>
              <a:t> quantification</a:t>
            </a:r>
            <a:endParaRPr lang="en-US" sz="3000" kern="1200" dirty="0">
              <a:solidFill>
                <a:schemeClr val="tx1"/>
              </a:solidFill>
              <a:latin typeface="+mj-lt"/>
              <a:ea typeface="+mj-ea"/>
              <a:cs typeface="+mj-cs"/>
            </a:endParaRPr>
          </a:p>
        </p:txBody>
      </p:sp>
      <p:sp>
        <p:nvSpPr>
          <p:cNvPr id="46" name="Rectangle 4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43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13474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3794F4A-A4B2-322A-2CC6-0BCCA89B5348}"/>
              </a:ext>
            </a:extLst>
          </p:cNvPr>
          <p:cNvPicPr>
            <a:picLocks noChangeAspect="1"/>
          </p:cNvPicPr>
          <p:nvPr/>
        </p:nvPicPr>
        <p:blipFill>
          <a:blip r:embed="rId2"/>
          <a:stretch>
            <a:fillRect/>
          </a:stretch>
        </p:blipFill>
        <p:spPr>
          <a:xfrm>
            <a:off x="399384" y="1817599"/>
            <a:ext cx="808846" cy="979129"/>
          </a:xfrm>
          <a:prstGeom prst="rect">
            <a:avLst/>
          </a:prstGeom>
        </p:spPr>
      </p:pic>
      <p:pic>
        <p:nvPicPr>
          <p:cNvPr id="8" name="Picture 7">
            <a:extLst>
              <a:ext uri="{FF2B5EF4-FFF2-40B4-BE49-F238E27FC236}">
                <a16:creationId xmlns:a16="http://schemas.microsoft.com/office/drawing/2014/main" id="{112EB31C-69A1-A94B-B87C-9D01B350E7C7}"/>
              </a:ext>
            </a:extLst>
          </p:cNvPr>
          <p:cNvPicPr>
            <a:picLocks noChangeAspect="1"/>
          </p:cNvPicPr>
          <p:nvPr/>
        </p:nvPicPr>
        <p:blipFill>
          <a:blip r:embed="rId3"/>
          <a:stretch>
            <a:fillRect/>
          </a:stretch>
        </p:blipFill>
        <p:spPr>
          <a:xfrm>
            <a:off x="964406" y="2316515"/>
            <a:ext cx="233884" cy="190800"/>
          </a:xfrm>
          <a:prstGeom prst="rect">
            <a:avLst/>
          </a:prstGeom>
        </p:spPr>
      </p:pic>
      <p:pic>
        <p:nvPicPr>
          <p:cNvPr id="11" name="Picture 10">
            <a:extLst>
              <a:ext uri="{FF2B5EF4-FFF2-40B4-BE49-F238E27FC236}">
                <a16:creationId xmlns:a16="http://schemas.microsoft.com/office/drawing/2014/main" id="{9E00CE43-3A2C-261D-B0DE-1F6BFF21A5DA}"/>
              </a:ext>
            </a:extLst>
          </p:cNvPr>
          <p:cNvPicPr>
            <a:picLocks noChangeAspect="1"/>
          </p:cNvPicPr>
          <p:nvPr/>
        </p:nvPicPr>
        <p:blipFill>
          <a:blip r:embed="rId4"/>
          <a:stretch>
            <a:fillRect/>
          </a:stretch>
        </p:blipFill>
        <p:spPr>
          <a:xfrm>
            <a:off x="486398" y="2903832"/>
            <a:ext cx="681587" cy="856140"/>
          </a:xfrm>
          <a:prstGeom prst="rect">
            <a:avLst/>
          </a:prstGeom>
        </p:spPr>
      </p:pic>
      <p:pic>
        <p:nvPicPr>
          <p:cNvPr id="12" name="Picture 11">
            <a:extLst>
              <a:ext uri="{FF2B5EF4-FFF2-40B4-BE49-F238E27FC236}">
                <a16:creationId xmlns:a16="http://schemas.microsoft.com/office/drawing/2014/main" id="{2603496E-460B-1D96-39B1-76B90A819BDF}"/>
              </a:ext>
            </a:extLst>
          </p:cNvPr>
          <p:cNvPicPr>
            <a:picLocks noChangeAspect="1"/>
          </p:cNvPicPr>
          <p:nvPr/>
        </p:nvPicPr>
        <p:blipFill>
          <a:blip r:embed="rId3"/>
          <a:stretch>
            <a:fillRect/>
          </a:stretch>
        </p:blipFill>
        <p:spPr>
          <a:xfrm>
            <a:off x="1003816" y="3102581"/>
            <a:ext cx="236658" cy="193063"/>
          </a:xfrm>
          <a:prstGeom prst="rect">
            <a:avLst/>
          </a:prstGeom>
        </p:spPr>
      </p:pic>
      <p:pic>
        <p:nvPicPr>
          <p:cNvPr id="19" name="Picture 18">
            <a:extLst>
              <a:ext uri="{FF2B5EF4-FFF2-40B4-BE49-F238E27FC236}">
                <a16:creationId xmlns:a16="http://schemas.microsoft.com/office/drawing/2014/main" id="{90ED473D-BBB9-85CA-4464-14CE677A7896}"/>
              </a:ext>
            </a:extLst>
          </p:cNvPr>
          <p:cNvPicPr>
            <a:picLocks noChangeAspect="1"/>
          </p:cNvPicPr>
          <p:nvPr/>
        </p:nvPicPr>
        <p:blipFill>
          <a:blip r:embed="rId5"/>
          <a:stretch>
            <a:fillRect/>
          </a:stretch>
        </p:blipFill>
        <p:spPr>
          <a:xfrm>
            <a:off x="1174079" y="2299155"/>
            <a:ext cx="146050" cy="355600"/>
          </a:xfrm>
          <a:prstGeom prst="rect">
            <a:avLst/>
          </a:prstGeom>
        </p:spPr>
      </p:pic>
      <p:pic>
        <p:nvPicPr>
          <p:cNvPr id="21" name="Picture 20">
            <a:extLst>
              <a:ext uri="{FF2B5EF4-FFF2-40B4-BE49-F238E27FC236}">
                <a16:creationId xmlns:a16="http://schemas.microsoft.com/office/drawing/2014/main" id="{911089CF-3A6E-58BE-06F8-BDEA7908C615}"/>
              </a:ext>
            </a:extLst>
          </p:cNvPr>
          <p:cNvPicPr>
            <a:picLocks noChangeAspect="1"/>
          </p:cNvPicPr>
          <p:nvPr/>
        </p:nvPicPr>
        <p:blipFill>
          <a:blip r:embed="rId5"/>
          <a:stretch>
            <a:fillRect/>
          </a:stretch>
        </p:blipFill>
        <p:spPr>
          <a:xfrm>
            <a:off x="1219007" y="3052107"/>
            <a:ext cx="146050" cy="355600"/>
          </a:xfrm>
          <a:prstGeom prst="rect">
            <a:avLst/>
          </a:prstGeom>
        </p:spPr>
      </p:pic>
      <p:pic>
        <p:nvPicPr>
          <p:cNvPr id="22" name="Picture 21">
            <a:extLst>
              <a:ext uri="{FF2B5EF4-FFF2-40B4-BE49-F238E27FC236}">
                <a16:creationId xmlns:a16="http://schemas.microsoft.com/office/drawing/2014/main" id="{24959108-6EF9-06A3-5A77-119E2407B529}"/>
              </a:ext>
            </a:extLst>
          </p:cNvPr>
          <p:cNvPicPr>
            <a:picLocks noChangeAspect="1"/>
          </p:cNvPicPr>
          <p:nvPr/>
        </p:nvPicPr>
        <p:blipFill>
          <a:blip r:embed="rId6"/>
          <a:stretch>
            <a:fillRect/>
          </a:stretch>
        </p:blipFill>
        <p:spPr>
          <a:xfrm>
            <a:off x="1290051" y="2278914"/>
            <a:ext cx="1582990" cy="368642"/>
          </a:xfrm>
          <a:prstGeom prst="rect">
            <a:avLst/>
          </a:prstGeom>
        </p:spPr>
      </p:pic>
      <p:pic>
        <p:nvPicPr>
          <p:cNvPr id="24" name="Picture 23">
            <a:extLst>
              <a:ext uri="{FF2B5EF4-FFF2-40B4-BE49-F238E27FC236}">
                <a16:creationId xmlns:a16="http://schemas.microsoft.com/office/drawing/2014/main" id="{08C5E468-4D5B-0410-8145-54D598AA14E7}"/>
              </a:ext>
            </a:extLst>
          </p:cNvPr>
          <p:cNvPicPr>
            <a:picLocks noChangeAspect="1"/>
          </p:cNvPicPr>
          <p:nvPr/>
        </p:nvPicPr>
        <p:blipFill rotWithShape="1">
          <a:blip r:embed="rId7"/>
          <a:srcRect l="3981"/>
          <a:stretch/>
        </p:blipFill>
        <p:spPr>
          <a:xfrm>
            <a:off x="1330793" y="3077393"/>
            <a:ext cx="1501506" cy="362078"/>
          </a:xfrm>
          <a:prstGeom prst="rect">
            <a:avLst/>
          </a:prstGeom>
        </p:spPr>
      </p:pic>
      <p:pic>
        <p:nvPicPr>
          <p:cNvPr id="25" name="Picture 24">
            <a:extLst>
              <a:ext uri="{FF2B5EF4-FFF2-40B4-BE49-F238E27FC236}">
                <a16:creationId xmlns:a16="http://schemas.microsoft.com/office/drawing/2014/main" id="{0EB275A9-951F-86EA-6E97-8FB2555426BF}"/>
              </a:ext>
            </a:extLst>
          </p:cNvPr>
          <p:cNvPicPr>
            <a:picLocks noChangeAspect="1"/>
          </p:cNvPicPr>
          <p:nvPr/>
        </p:nvPicPr>
        <p:blipFill>
          <a:blip r:embed="rId8"/>
          <a:stretch>
            <a:fillRect/>
          </a:stretch>
        </p:blipFill>
        <p:spPr>
          <a:xfrm>
            <a:off x="2849462" y="2189492"/>
            <a:ext cx="429414" cy="483091"/>
          </a:xfrm>
          <a:prstGeom prst="rect">
            <a:avLst/>
          </a:prstGeom>
        </p:spPr>
      </p:pic>
      <p:pic>
        <p:nvPicPr>
          <p:cNvPr id="26" name="Picture 25">
            <a:extLst>
              <a:ext uri="{FF2B5EF4-FFF2-40B4-BE49-F238E27FC236}">
                <a16:creationId xmlns:a16="http://schemas.microsoft.com/office/drawing/2014/main" id="{6D8517BE-00D5-0714-DE75-FA88543CC5EB}"/>
              </a:ext>
            </a:extLst>
          </p:cNvPr>
          <p:cNvPicPr>
            <a:picLocks noChangeAspect="1"/>
          </p:cNvPicPr>
          <p:nvPr/>
        </p:nvPicPr>
        <p:blipFill>
          <a:blip r:embed="rId9"/>
          <a:stretch>
            <a:fillRect/>
          </a:stretch>
        </p:blipFill>
        <p:spPr>
          <a:xfrm>
            <a:off x="2873041" y="2981520"/>
            <a:ext cx="382256" cy="469543"/>
          </a:xfrm>
          <a:prstGeom prst="rect">
            <a:avLst/>
          </a:prstGeom>
        </p:spPr>
      </p:pic>
      <p:pic>
        <p:nvPicPr>
          <p:cNvPr id="27" name="Picture 26">
            <a:extLst>
              <a:ext uri="{FF2B5EF4-FFF2-40B4-BE49-F238E27FC236}">
                <a16:creationId xmlns:a16="http://schemas.microsoft.com/office/drawing/2014/main" id="{2709823A-7AEA-0D0E-3F58-34771419C614}"/>
              </a:ext>
            </a:extLst>
          </p:cNvPr>
          <p:cNvPicPr>
            <a:picLocks noChangeAspect="1"/>
          </p:cNvPicPr>
          <p:nvPr/>
        </p:nvPicPr>
        <p:blipFill>
          <a:blip r:embed="rId10"/>
          <a:stretch>
            <a:fillRect/>
          </a:stretch>
        </p:blipFill>
        <p:spPr>
          <a:xfrm>
            <a:off x="2674412" y="1874363"/>
            <a:ext cx="767056" cy="304509"/>
          </a:xfrm>
          <a:prstGeom prst="rect">
            <a:avLst/>
          </a:prstGeom>
        </p:spPr>
      </p:pic>
      <p:pic>
        <p:nvPicPr>
          <p:cNvPr id="29" name="Picture 28">
            <a:extLst>
              <a:ext uri="{FF2B5EF4-FFF2-40B4-BE49-F238E27FC236}">
                <a16:creationId xmlns:a16="http://schemas.microsoft.com/office/drawing/2014/main" id="{AD0BF77F-584C-0853-EF3C-29B8DBFF5295}"/>
              </a:ext>
            </a:extLst>
          </p:cNvPr>
          <p:cNvPicPr>
            <a:picLocks noChangeAspect="1"/>
          </p:cNvPicPr>
          <p:nvPr/>
        </p:nvPicPr>
        <p:blipFill>
          <a:blip r:embed="rId11"/>
          <a:stretch>
            <a:fillRect/>
          </a:stretch>
        </p:blipFill>
        <p:spPr>
          <a:xfrm>
            <a:off x="2759881" y="3469391"/>
            <a:ext cx="681587" cy="293197"/>
          </a:xfrm>
          <a:prstGeom prst="rect">
            <a:avLst/>
          </a:prstGeom>
        </p:spPr>
      </p:pic>
      <p:pic>
        <p:nvPicPr>
          <p:cNvPr id="30" name="Picture 29">
            <a:extLst>
              <a:ext uri="{FF2B5EF4-FFF2-40B4-BE49-F238E27FC236}">
                <a16:creationId xmlns:a16="http://schemas.microsoft.com/office/drawing/2014/main" id="{C7BE12B1-5545-E753-4C17-819BE952E75E}"/>
              </a:ext>
            </a:extLst>
          </p:cNvPr>
          <p:cNvPicPr>
            <a:picLocks noChangeAspect="1"/>
          </p:cNvPicPr>
          <p:nvPr/>
        </p:nvPicPr>
        <p:blipFill>
          <a:blip r:embed="rId12"/>
          <a:stretch>
            <a:fillRect/>
          </a:stretch>
        </p:blipFill>
        <p:spPr>
          <a:xfrm>
            <a:off x="5033770" y="2924490"/>
            <a:ext cx="915077" cy="176594"/>
          </a:xfrm>
          <a:prstGeom prst="rect">
            <a:avLst/>
          </a:prstGeom>
        </p:spPr>
      </p:pic>
      <p:pic>
        <p:nvPicPr>
          <p:cNvPr id="31" name="Picture 30">
            <a:extLst>
              <a:ext uri="{FF2B5EF4-FFF2-40B4-BE49-F238E27FC236}">
                <a16:creationId xmlns:a16="http://schemas.microsoft.com/office/drawing/2014/main" id="{0A1C3953-D145-01B2-3136-3F083A5351A7}"/>
              </a:ext>
            </a:extLst>
          </p:cNvPr>
          <p:cNvPicPr>
            <a:picLocks noChangeAspect="1"/>
          </p:cNvPicPr>
          <p:nvPr/>
        </p:nvPicPr>
        <p:blipFill>
          <a:blip r:embed="rId13"/>
          <a:stretch>
            <a:fillRect/>
          </a:stretch>
        </p:blipFill>
        <p:spPr>
          <a:xfrm>
            <a:off x="5948847" y="2579214"/>
            <a:ext cx="1109941" cy="216094"/>
          </a:xfrm>
          <a:prstGeom prst="rect">
            <a:avLst/>
          </a:prstGeom>
        </p:spPr>
      </p:pic>
      <p:pic>
        <p:nvPicPr>
          <p:cNvPr id="32" name="Picture 31">
            <a:extLst>
              <a:ext uri="{FF2B5EF4-FFF2-40B4-BE49-F238E27FC236}">
                <a16:creationId xmlns:a16="http://schemas.microsoft.com/office/drawing/2014/main" id="{93299427-B4CD-7AF8-EC91-F31D627F74D4}"/>
              </a:ext>
            </a:extLst>
          </p:cNvPr>
          <p:cNvPicPr>
            <a:picLocks noChangeAspect="1"/>
          </p:cNvPicPr>
          <p:nvPr/>
        </p:nvPicPr>
        <p:blipFill>
          <a:blip r:embed="rId14"/>
          <a:stretch>
            <a:fillRect/>
          </a:stretch>
        </p:blipFill>
        <p:spPr>
          <a:xfrm>
            <a:off x="6032230" y="3251611"/>
            <a:ext cx="1046438" cy="198870"/>
          </a:xfrm>
          <a:prstGeom prst="rect">
            <a:avLst/>
          </a:prstGeom>
        </p:spPr>
      </p:pic>
      <p:pic>
        <p:nvPicPr>
          <p:cNvPr id="33" name="Picture 32">
            <a:extLst>
              <a:ext uri="{FF2B5EF4-FFF2-40B4-BE49-F238E27FC236}">
                <a16:creationId xmlns:a16="http://schemas.microsoft.com/office/drawing/2014/main" id="{289C1258-BA69-A9AE-5D70-5B89C1CAB703}"/>
              </a:ext>
            </a:extLst>
          </p:cNvPr>
          <p:cNvPicPr>
            <a:picLocks noChangeAspect="1"/>
          </p:cNvPicPr>
          <p:nvPr/>
        </p:nvPicPr>
        <p:blipFill>
          <a:blip r:embed="rId15"/>
          <a:stretch>
            <a:fillRect/>
          </a:stretch>
        </p:blipFill>
        <p:spPr>
          <a:xfrm>
            <a:off x="5445509" y="2067419"/>
            <a:ext cx="1109940" cy="334220"/>
          </a:xfrm>
          <a:prstGeom prst="rect">
            <a:avLst/>
          </a:prstGeom>
        </p:spPr>
      </p:pic>
      <p:pic>
        <p:nvPicPr>
          <p:cNvPr id="34" name="Picture 33">
            <a:extLst>
              <a:ext uri="{FF2B5EF4-FFF2-40B4-BE49-F238E27FC236}">
                <a16:creationId xmlns:a16="http://schemas.microsoft.com/office/drawing/2014/main" id="{A9CD1119-2A1B-1E35-A51F-4747C035545F}"/>
              </a:ext>
            </a:extLst>
          </p:cNvPr>
          <p:cNvPicPr>
            <a:picLocks noChangeAspect="1"/>
          </p:cNvPicPr>
          <p:nvPr/>
        </p:nvPicPr>
        <p:blipFill>
          <a:blip r:embed="rId16"/>
          <a:stretch>
            <a:fillRect/>
          </a:stretch>
        </p:blipFill>
        <p:spPr>
          <a:xfrm>
            <a:off x="7053903" y="1998015"/>
            <a:ext cx="702419" cy="654913"/>
          </a:xfrm>
          <a:prstGeom prst="rect">
            <a:avLst/>
          </a:prstGeom>
        </p:spPr>
      </p:pic>
      <p:pic>
        <p:nvPicPr>
          <p:cNvPr id="35" name="Picture 34">
            <a:extLst>
              <a:ext uri="{FF2B5EF4-FFF2-40B4-BE49-F238E27FC236}">
                <a16:creationId xmlns:a16="http://schemas.microsoft.com/office/drawing/2014/main" id="{52277DF9-6D05-0374-B527-6B2A0EF3EB0B}"/>
              </a:ext>
            </a:extLst>
          </p:cNvPr>
          <p:cNvPicPr>
            <a:picLocks noChangeAspect="1"/>
          </p:cNvPicPr>
          <p:nvPr/>
        </p:nvPicPr>
        <p:blipFill>
          <a:blip r:embed="rId17"/>
          <a:stretch>
            <a:fillRect/>
          </a:stretch>
        </p:blipFill>
        <p:spPr>
          <a:xfrm>
            <a:off x="7103432" y="2654755"/>
            <a:ext cx="709775" cy="654912"/>
          </a:xfrm>
          <a:prstGeom prst="rect">
            <a:avLst/>
          </a:prstGeom>
        </p:spPr>
      </p:pic>
      <p:pic>
        <p:nvPicPr>
          <p:cNvPr id="36" name="Picture 16">
            <a:extLst>
              <a:ext uri="{FF2B5EF4-FFF2-40B4-BE49-F238E27FC236}">
                <a16:creationId xmlns:a16="http://schemas.microsoft.com/office/drawing/2014/main" id="{D9CD3CBB-B4E6-EE37-5D5D-66373167205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488" y="1372158"/>
            <a:ext cx="397910" cy="33313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7335309-418E-A3DD-68BA-F1370F5872C9}"/>
              </a:ext>
            </a:extLst>
          </p:cNvPr>
          <p:cNvSpPr txBox="1"/>
          <p:nvPr/>
        </p:nvSpPr>
        <p:spPr>
          <a:xfrm>
            <a:off x="486398" y="1410035"/>
            <a:ext cx="3558018" cy="307777"/>
          </a:xfrm>
          <a:prstGeom prst="rect">
            <a:avLst/>
          </a:prstGeom>
          <a:noFill/>
        </p:spPr>
        <p:txBody>
          <a:bodyPr wrap="square" rtlCol="0">
            <a:spAutoFit/>
          </a:bodyPr>
          <a:lstStyle/>
          <a:p>
            <a:r>
              <a:rPr lang="en-US" b="1" dirty="0">
                <a:solidFill>
                  <a:schemeClr val="accent1">
                    <a:lumMod val="50000"/>
                  </a:schemeClr>
                </a:solidFill>
              </a:rPr>
              <a:t>SNP genotyping of donor and recipient</a:t>
            </a:r>
          </a:p>
        </p:txBody>
      </p:sp>
      <p:pic>
        <p:nvPicPr>
          <p:cNvPr id="40" name="Picture 39">
            <a:extLst>
              <a:ext uri="{FF2B5EF4-FFF2-40B4-BE49-F238E27FC236}">
                <a16:creationId xmlns:a16="http://schemas.microsoft.com/office/drawing/2014/main" id="{D9A8834C-1F5F-347C-CD9B-289F6D6FE5B8}"/>
              </a:ext>
            </a:extLst>
          </p:cNvPr>
          <p:cNvPicPr>
            <a:picLocks noChangeAspect="1"/>
          </p:cNvPicPr>
          <p:nvPr/>
        </p:nvPicPr>
        <p:blipFill>
          <a:blip r:embed="rId19"/>
          <a:stretch>
            <a:fillRect/>
          </a:stretch>
        </p:blipFill>
        <p:spPr>
          <a:xfrm>
            <a:off x="7853949" y="2194787"/>
            <a:ext cx="989697" cy="892495"/>
          </a:xfrm>
          <a:prstGeom prst="rect">
            <a:avLst/>
          </a:prstGeom>
        </p:spPr>
      </p:pic>
      <p:pic>
        <p:nvPicPr>
          <p:cNvPr id="42" name="Picture 2">
            <a:extLst>
              <a:ext uri="{FF2B5EF4-FFF2-40B4-BE49-F238E27FC236}">
                <a16:creationId xmlns:a16="http://schemas.microsoft.com/office/drawing/2014/main" id="{6A87FBF4-E6F1-06EF-38B5-12113CE2011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18047" y="1409463"/>
            <a:ext cx="415723" cy="33945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88003FB6-93C6-2247-CCDB-C8C050D42663}"/>
              </a:ext>
            </a:extLst>
          </p:cNvPr>
          <p:cNvSpPr txBox="1"/>
          <p:nvPr/>
        </p:nvSpPr>
        <p:spPr>
          <a:xfrm>
            <a:off x="5033770" y="1439219"/>
            <a:ext cx="3710846" cy="307777"/>
          </a:xfrm>
          <a:prstGeom prst="rect">
            <a:avLst/>
          </a:prstGeom>
          <a:noFill/>
        </p:spPr>
        <p:txBody>
          <a:bodyPr wrap="square" rtlCol="0">
            <a:spAutoFit/>
          </a:bodyPr>
          <a:lstStyle/>
          <a:p>
            <a:r>
              <a:rPr lang="en-US" b="1" dirty="0">
                <a:solidFill>
                  <a:schemeClr val="accent1">
                    <a:lumMod val="50000"/>
                  </a:schemeClr>
                </a:solidFill>
              </a:rPr>
              <a:t>Selective amplification and quantification</a:t>
            </a:r>
          </a:p>
        </p:txBody>
      </p:sp>
      <p:sp>
        <p:nvSpPr>
          <p:cNvPr id="3" name="Slide Number Placeholder 2">
            <a:extLst>
              <a:ext uri="{FF2B5EF4-FFF2-40B4-BE49-F238E27FC236}">
                <a16:creationId xmlns:a16="http://schemas.microsoft.com/office/drawing/2014/main" id="{272CE454-FF57-5BB9-9D90-CC3053B15F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5" name="TextBox 4">
            <a:extLst>
              <a:ext uri="{FF2B5EF4-FFF2-40B4-BE49-F238E27FC236}">
                <a16:creationId xmlns:a16="http://schemas.microsoft.com/office/drawing/2014/main" id="{E6E67684-8A68-167C-1AB9-D3B7CC142E6E}"/>
              </a:ext>
            </a:extLst>
          </p:cNvPr>
          <p:cNvSpPr txBox="1"/>
          <p:nvPr/>
        </p:nvSpPr>
        <p:spPr>
          <a:xfrm>
            <a:off x="4449158" y="4386050"/>
            <a:ext cx="4572000" cy="461665"/>
          </a:xfrm>
          <a:prstGeom prst="rect">
            <a:avLst/>
          </a:prstGeom>
          <a:noFill/>
        </p:spPr>
        <p:txBody>
          <a:bodyPr wrap="square">
            <a:spAutoFit/>
          </a:bodyPr>
          <a:lstStyle/>
          <a:p>
            <a:r>
              <a:rPr lang="en-IN" sz="800" b="0" i="0" dirty="0">
                <a:solidFill>
                  <a:srgbClr val="222222"/>
                </a:solidFill>
                <a:effectLst/>
                <a:latin typeface="Arial" panose="020B0604020202020204" pitchFamily="34" charset="0"/>
              </a:rPr>
              <a:t>Keller, Michael, and Sean </a:t>
            </a:r>
            <a:r>
              <a:rPr lang="en-IN" sz="800" b="0" i="0" dirty="0" err="1">
                <a:solidFill>
                  <a:srgbClr val="222222"/>
                </a:solidFill>
                <a:effectLst/>
                <a:latin typeface="Arial" panose="020B0604020202020204" pitchFamily="34" charset="0"/>
              </a:rPr>
              <a:t>Agbor-Enoh</a:t>
            </a:r>
            <a:r>
              <a:rPr lang="en-IN" sz="800" b="0" i="0" dirty="0">
                <a:solidFill>
                  <a:srgbClr val="222222"/>
                </a:solidFill>
                <a:effectLst/>
                <a:latin typeface="Arial" panose="020B0604020202020204" pitchFamily="34" charset="0"/>
              </a:rPr>
              <a:t>. "Donor-derived cell-free DNA for acute rejection monitoring in heart and lung transplantation." </a:t>
            </a:r>
            <a:r>
              <a:rPr lang="en-IN" sz="800" b="0" i="1" dirty="0">
                <a:solidFill>
                  <a:srgbClr val="222222"/>
                </a:solidFill>
                <a:effectLst/>
                <a:latin typeface="Arial" panose="020B0604020202020204" pitchFamily="34" charset="0"/>
              </a:rPr>
              <a:t>Current Transplantation Reports</a:t>
            </a:r>
            <a:r>
              <a:rPr lang="en-IN" sz="800" b="0" i="0" dirty="0">
                <a:solidFill>
                  <a:srgbClr val="222222"/>
                </a:solidFill>
                <a:effectLst/>
                <a:latin typeface="Arial" panose="020B0604020202020204" pitchFamily="34" charset="0"/>
              </a:rPr>
              <a:t> 8.4 (2021): 351-358.</a:t>
            </a:r>
            <a:endParaRPr lang="en-US" sz="800" dirty="0"/>
          </a:p>
        </p:txBody>
      </p:sp>
    </p:spTree>
    <p:extLst>
      <p:ext uri="{BB962C8B-B14F-4D97-AF65-F5344CB8AC3E}">
        <p14:creationId xmlns:p14="http://schemas.microsoft.com/office/powerpoint/2010/main" val="89863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{7FBD8EBA-2D4F-3C49-958D-669983CD8984}tf10001122</Template>
  <TotalTime>4857</TotalTime>
  <Words>2064</Words>
  <Application>Microsoft Macintosh PowerPoint</Application>
  <PresentationFormat>On-screen Show (16:9)</PresentationFormat>
  <Paragraphs>273</Paragraphs>
  <Slides>46</Slides>
  <Notes>16</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Meiryo</vt:lpstr>
      <vt:lpstr>Calibri</vt:lpstr>
      <vt:lpstr>Calibri Light</vt:lpstr>
      <vt:lpstr>Arial</vt:lpstr>
      <vt:lpstr>Office Theme</vt:lpstr>
      <vt:lpstr>Deep learning models to predict transplant rejection using cell-free DNA fragmentomics</vt:lpstr>
      <vt:lpstr>Global burden of Chronic Respiratory Diseases (CRD)</vt:lpstr>
      <vt:lpstr>Lung transplants have poor long-term outcomes</vt:lpstr>
      <vt:lpstr>Chronic rejection – Bronchitis Obliterans Syndrome</vt:lpstr>
      <vt:lpstr>Transbronchial biopsy and histopathological studies </vt:lpstr>
      <vt:lpstr>Donor-derived cell-free DNA for rejection diagnosis</vt:lpstr>
      <vt:lpstr>What is cell-free DNA (cfDNA)</vt:lpstr>
      <vt:lpstr>Elevated dd-cfDNA during rejections</vt:lpstr>
      <vt:lpstr>SNP-based dd-cfDNA quantification</vt:lpstr>
      <vt:lpstr>SNP genotyping pitfalls</vt:lpstr>
      <vt:lpstr>We need a method to distinguish between dd-cfDNA and rd-cfDNA that does not involve SNP genotyping</vt:lpstr>
      <vt:lpstr>Deep Learning</vt:lpstr>
      <vt:lpstr>cfDNA fragmentomics ! </vt:lpstr>
      <vt:lpstr>1. Epigenetic characteristics as features</vt:lpstr>
      <vt:lpstr>Training dense layer</vt:lpstr>
      <vt:lpstr>2. Sequence motifs as features</vt:lpstr>
      <vt:lpstr>PowerPoint Presentation</vt:lpstr>
      <vt:lpstr>The data</vt:lpstr>
      <vt:lpstr>WORKFLOW</vt:lpstr>
      <vt:lpstr>RESULTS</vt:lpstr>
      <vt:lpstr>PowerPoint Presentation</vt:lpstr>
      <vt:lpstr> Feed forward neural network (Enformer epigenetic tracks) results</vt:lpstr>
      <vt:lpstr>Learning rate optimization did not improve performance</vt:lpstr>
      <vt:lpstr>Other hyperparameter optimization attempts</vt:lpstr>
      <vt:lpstr>Back to the drawing board - Simulations</vt:lpstr>
      <vt:lpstr>Back to the drawing board - Simulations</vt:lpstr>
      <vt:lpstr>Back to the drawing board - Simulations</vt:lpstr>
      <vt:lpstr>Back to the drawing board - Simulations</vt:lpstr>
      <vt:lpstr>Results from simulations</vt:lpstr>
      <vt:lpstr> What can we conclude from the simulations</vt:lpstr>
      <vt:lpstr>CNN results</vt:lpstr>
      <vt:lpstr>Comparison of model performances</vt:lpstr>
      <vt:lpstr>Aggregate predictions – patient-level results</vt:lpstr>
      <vt:lpstr>Data problems?</vt:lpstr>
      <vt:lpstr>CONCLUSIONS AND DISCUSSION</vt:lpstr>
      <vt:lpstr>Are lung and blood cells that different ? </vt:lpstr>
      <vt:lpstr>Potential problems</vt:lpstr>
      <vt:lpstr>A lot of promise</vt:lpstr>
      <vt:lpstr>PowerPoint Presentation</vt:lpstr>
      <vt:lpstr>Thank you, de Ridder group : ) </vt:lpstr>
      <vt:lpstr>Deep Learning in biology !</vt:lpstr>
      <vt:lpstr>PowerPoint Presentation</vt:lpstr>
      <vt:lpstr>Comparing model performances – AUCROC and Confusion Matrices </vt:lpstr>
      <vt:lpstr>Cosine annealing learning rate</vt:lpstr>
      <vt:lpstr>Optimizing learning rates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models to predict transplant rejection using cell-free DNA fragmentomics</dc:title>
  <cp:lastModifiedBy>Vivekanandan, M. (Madhupreetha)</cp:lastModifiedBy>
  <cp:revision>6</cp:revision>
  <dcterms:modified xsi:type="dcterms:W3CDTF">2024-01-16T16:05:54Z</dcterms:modified>
</cp:coreProperties>
</file>